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8288000" cy="10287000"/>
  <p:notesSz cx="6858000" cy="9144000"/>
  <p:embeddedFontLst>
    <p:embeddedFont>
      <p:font typeface="Times New Roman" panose="02020603050405020304" pitchFamily="18" charset="0"/>
      <p:regular r:id="rId39"/>
    </p:embeddedFont>
    <p:embeddedFont>
      <p:font typeface="Poppins Bold" panose="02020500000000000000" charset="0"/>
      <p:regular r:id="rId40"/>
    </p:embeddedFont>
    <p:embeddedFont>
      <p:font typeface="標楷體" panose="03000509000000000000" pitchFamily="65" charset="-120"/>
      <p:regular r:id="rId41"/>
    </p:embeddedFont>
    <p:embeddedFont>
      <p:font typeface="Calibri" panose="020F0502020204030204" pitchFamily="34" charset="0"/>
      <p:regular r:id="rId42"/>
      <p:bold r:id="rId43"/>
      <p:italic r:id="rId44"/>
      <p:boldItalic r:id="rId45"/>
    </p:embeddedFont>
    <p:embeddedFont>
      <p:font typeface="Times New Roman Bold" panose="02020803070505020304" pitchFamily="18" charset="0"/>
      <p:regular r:id="rId46"/>
      <p:bold r:id="rId47"/>
    </p:embeddedFont>
    <p:embeddedFont>
      <p:font typeface="Poppins Medium" panose="02020500000000000000" charset="0"/>
      <p:regular r:id="rId48"/>
    </p:embeddedFont>
    <p:embeddedFont>
      <p:font typeface="맑은 고딕" panose="020B0503020000020004" pitchFamily="34" charset="-127"/>
      <p:regular r:id="rId49"/>
      <p:bold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9" d="100"/>
          <a:sy n="59" d="100"/>
        </p:scale>
        <p:origin x="278"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6.png"/><Relationship Id="rId4" Type="http://schemas.openxmlformats.org/officeDocument/2006/relationships/image" Target="../media/image28.sv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8.sv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8.sv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8.sv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2.png"/><Relationship Id="rId4" Type="http://schemas.openxmlformats.org/officeDocument/2006/relationships/image" Target="../media/image38.sv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36.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png"/><Relationship Id="rId7"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1.png"/></Relationships>
</file>

<file path=ppt/slides/_rels/slide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png"/><Relationship Id="rId7" Type="http://schemas.openxmlformats.org/officeDocument/2006/relationships/image" Target="../media/image4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3.png"/><Relationship Id="rId4" Type="http://schemas.openxmlformats.org/officeDocument/2006/relationships/image" Target="../media/image5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8.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6" name="TextBox 6"/>
          <p:cNvSpPr txBox="1"/>
          <p:nvPr/>
        </p:nvSpPr>
        <p:spPr>
          <a:xfrm>
            <a:off x="1219200" y="2125824"/>
            <a:ext cx="15839010" cy="1718419"/>
          </a:xfrm>
          <a:prstGeom prst="rect">
            <a:avLst/>
          </a:prstGeom>
        </p:spPr>
        <p:txBody>
          <a:bodyPr wrap="square" lIns="0" tIns="0" rIns="0" bIns="0" rtlCol="0" anchor="t">
            <a:spAutoFit/>
          </a:bodyPr>
          <a:lstStyle/>
          <a:p>
            <a:pPr algn="ctr">
              <a:lnSpc>
                <a:spcPts val="6720"/>
              </a:lnSpc>
            </a:pPr>
            <a:r>
              <a:rPr lang="en-US" sz="4200" dirty="0">
                <a:solidFill>
                  <a:srgbClr val="000000"/>
                </a:solidFill>
                <a:latin typeface="Times New Roman Bold"/>
              </a:rPr>
              <a:t>CVPR 2023 </a:t>
            </a:r>
          </a:p>
          <a:p>
            <a:pPr algn="ctr">
              <a:lnSpc>
                <a:spcPts val="6720"/>
              </a:lnSpc>
              <a:spcBef>
                <a:spcPct val="0"/>
              </a:spcBef>
            </a:pPr>
            <a:r>
              <a:rPr lang="en-US" sz="4200" dirty="0">
                <a:solidFill>
                  <a:srgbClr val="000000"/>
                </a:solidFill>
                <a:latin typeface="Times New Roman Bold"/>
              </a:rPr>
              <a:t>TriDet: Temporal Action Detection with Relative Boundary Modeling</a:t>
            </a:r>
          </a:p>
        </p:txBody>
      </p:sp>
      <p:sp>
        <p:nvSpPr>
          <p:cNvPr id="7"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8"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
        <p:nvSpPr>
          <p:cNvPr id="9" name="TextBox 9"/>
          <p:cNvSpPr txBox="1"/>
          <p:nvPr/>
        </p:nvSpPr>
        <p:spPr>
          <a:xfrm>
            <a:off x="3172246" y="4476662"/>
            <a:ext cx="4055296" cy="1212851"/>
          </a:xfrm>
          <a:prstGeom prst="rect">
            <a:avLst/>
          </a:prstGeom>
        </p:spPr>
        <p:txBody>
          <a:bodyPr lIns="0" tIns="0" rIns="0" bIns="0" rtlCol="0" anchor="t">
            <a:spAutoFit/>
          </a:bodyPr>
          <a:lstStyle/>
          <a:p>
            <a:pPr algn="ctr">
              <a:lnSpc>
                <a:spcPts val="3199"/>
              </a:lnSpc>
              <a:spcBef>
                <a:spcPct val="0"/>
              </a:spcBef>
            </a:pPr>
            <a:r>
              <a:rPr lang="en-US" sz="1999">
                <a:solidFill>
                  <a:srgbClr val="000000"/>
                </a:solidFill>
                <a:latin typeface="Times New Roman"/>
              </a:rPr>
              <a:t>Dingfeng Shi∗</a:t>
            </a:r>
          </a:p>
          <a:p>
            <a:pPr algn="ctr">
              <a:lnSpc>
                <a:spcPts val="3199"/>
              </a:lnSpc>
              <a:spcBef>
                <a:spcPct val="0"/>
              </a:spcBef>
            </a:pPr>
            <a:r>
              <a:rPr lang="en-US" sz="1999">
                <a:solidFill>
                  <a:srgbClr val="000000"/>
                </a:solidFill>
                <a:latin typeface="Times New Roman"/>
              </a:rPr>
              <a:t>VRLab, Beihang University, China</a:t>
            </a:r>
          </a:p>
          <a:p>
            <a:pPr algn="ctr">
              <a:lnSpc>
                <a:spcPts val="3199"/>
              </a:lnSpc>
              <a:spcBef>
                <a:spcPct val="0"/>
              </a:spcBef>
            </a:pPr>
            <a:r>
              <a:rPr lang="en-US" sz="1999">
                <a:solidFill>
                  <a:srgbClr val="000000"/>
                </a:solidFill>
                <a:latin typeface="Times New Roman"/>
              </a:rPr>
              <a:t>shidingfeng@buaa.edu.cn</a:t>
            </a:r>
          </a:p>
        </p:txBody>
      </p:sp>
      <p:sp>
        <p:nvSpPr>
          <p:cNvPr id="10" name="TextBox 10"/>
          <p:cNvSpPr txBox="1"/>
          <p:nvPr/>
        </p:nvSpPr>
        <p:spPr>
          <a:xfrm>
            <a:off x="11433040" y="4479925"/>
            <a:ext cx="2552849" cy="1212851"/>
          </a:xfrm>
          <a:prstGeom prst="rect">
            <a:avLst/>
          </a:prstGeom>
        </p:spPr>
        <p:txBody>
          <a:bodyPr lIns="0" tIns="0" rIns="0" bIns="0" rtlCol="0" anchor="t">
            <a:spAutoFit/>
          </a:bodyPr>
          <a:lstStyle/>
          <a:p>
            <a:pPr marL="0" lvl="0" indent="0" algn="ctr">
              <a:lnSpc>
                <a:spcPts val="3199"/>
              </a:lnSpc>
              <a:spcBef>
                <a:spcPct val="0"/>
              </a:spcBef>
            </a:pPr>
            <a:r>
              <a:rPr lang="en-US" sz="1999" u="none" strike="noStrike" dirty="0">
                <a:solidFill>
                  <a:srgbClr val="000000"/>
                </a:solidFill>
                <a:latin typeface="Times New Roman"/>
              </a:rPr>
              <a:t>Yujie Zhong</a:t>
            </a:r>
          </a:p>
          <a:p>
            <a:pPr marL="0" lvl="0" indent="0" algn="ctr">
              <a:lnSpc>
                <a:spcPts val="3199"/>
              </a:lnSpc>
              <a:spcBef>
                <a:spcPct val="0"/>
              </a:spcBef>
            </a:pPr>
            <a:r>
              <a:rPr lang="en-US" sz="1999" u="none" strike="noStrike" dirty="0">
                <a:solidFill>
                  <a:srgbClr val="000000"/>
                </a:solidFill>
                <a:latin typeface="Times New Roman"/>
              </a:rPr>
              <a:t>Meituan Inc.</a:t>
            </a:r>
          </a:p>
          <a:p>
            <a:pPr marL="0" lvl="0" indent="0" algn="ctr">
              <a:lnSpc>
                <a:spcPts val="3199"/>
              </a:lnSpc>
              <a:spcBef>
                <a:spcPct val="0"/>
              </a:spcBef>
            </a:pPr>
            <a:r>
              <a:rPr lang="en-US" sz="1999" u="none" strike="noStrike" dirty="0">
                <a:solidFill>
                  <a:srgbClr val="000000"/>
                </a:solidFill>
                <a:latin typeface="Times New Roman"/>
              </a:rPr>
              <a:t>jaszhong@hotmail.com</a:t>
            </a:r>
          </a:p>
        </p:txBody>
      </p:sp>
      <p:sp>
        <p:nvSpPr>
          <p:cNvPr id="11" name="TextBox 11"/>
          <p:cNvSpPr txBox="1"/>
          <p:nvPr/>
        </p:nvSpPr>
        <p:spPr>
          <a:xfrm>
            <a:off x="7620223" y="4479925"/>
            <a:ext cx="3047554" cy="1212851"/>
          </a:xfrm>
          <a:prstGeom prst="rect">
            <a:avLst/>
          </a:prstGeom>
        </p:spPr>
        <p:txBody>
          <a:bodyPr lIns="0" tIns="0" rIns="0" bIns="0" rtlCol="0" anchor="t">
            <a:spAutoFit/>
          </a:bodyPr>
          <a:lstStyle/>
          <a:p>
            <a:pPr marL="0" lvl="0" indent="0" algn="ctr">
              <a:lnSpc>
                <a:spcPts val="3199"/>
              </a:lnSpc>
              <a:spcBef>
                <a:spcPct val="0"/>
              </a:spcBef>
            </a:pPr>
            <a:r>
              <a:rPr lang="en-US" sz="1999" u="none" strike="noStrike">
                <a:solidFill>
                  <a:srgbClr val="000000"/>
                </a:solidFill>
                <a:latin typeface="Times New Roman"/>
              </a:rPr>
              <a:t>Qiong Cao†</a:t>
            </a:r>
          </a:p>
          <a:p>
            <a:pPr marL="0" lvl="0" indent="0" algn="ctr">
              <a:lnSpc>
                <a:spcPts val="3199"/>
              </a:lnSpc>
              <a:spcBef>
                <a:spcPct val="0"/>
              </a:spcBef>
            </a:pPr>
            <a:r>
              <a:rPr lang="en-US" sz="1999" u="none" strike="noStrike">
                <a:solidFill>
                  <a:srgbClr val="000000"/>
                </a:solidFill>
                <a:latin typeface="Times New Roman"/>
              </a:rPr>
              <a:t>JD Explore Academy</a:t>
            </a:r>
          </a:p>
          <a:p>
            <a:pPr marL="0" lvl="0" indent="0" algn="ctr">
              <a:lnSpc>
                <a:spcPts val="3199"/>
              </a:lnSpc>
              <a:spcBef>
                <a:spcPct val="0"/>
              </a:spcBef>
            </a:pPr>
            <a:r>
              <a:rPr lang="en-US" sz="1999" u="none" strike="noStrike">
                <a:solidFill>
                  <a:srgbClr val="000000"/>
                </a:solidFill>
                <a:latin typeface="Times New Roman"/>
              </a:rPr>
              <a:t>mathqiong2012@gmail.com</a:t>
            </a:r>
          </a:p>
        </p:txBody>
      </p:sp>
      <p:sp>
        <p:nvSpPr>
          <p:cNvPr id="12" name="TextBox 12"/>
          <p:cNvSpPr txBox="1"/>
          <p:nvPr/>
        </p:nvSpPr>
        <p:spPr>
          <a:xfrm>
            <a:off x="3869221" y="6374257"/>
            <a:ext cx="2661345" cy="1212851"/>
          </a:xfrm>
          <a:prstGeom prst="rect">
            <a:avLst/>
          </a:prstGeom>
        </p:spPr>
        <p:txBody>
          <a:bodyPr lIns="0" tIns="0" rIns="0" bIns="0" rtlCol="0" anchor="t">
            <a:spAutoFit/>
          </a:bodyPr>
          <a:lstStyle/>
          <a:p>
            <a:pPr marL="0" lvl="0" indent="0" algn="ctr">
              <a:lnSpc>
                <a:spcPts val="3199"/>
              </a:lnSpc>
              <a:spcBef>
                <a:spcPct val="0"/>
              </a:spcBef>
            </a:pPr>
            <a:r>
              <a:rPr lang="en-US" sz="1999" u="none" strike="noStrike">
                <a:solidFill>
                  <a:srgbClr val="000000"/>
                </a:solidFill>
                <a:latin typeface="Times New Roman"/>
              </a:rPr>
              <a:t>Lin Ma</a:t>
            </a:r>
          </a:p>
          <a:p>
            <a:pPr marL="0" lvl="0" indent="0" algn="ctr">
              <a:lnSpc>
                <a:spcPts val="3199"/>
              </a:lnSpc>
              <a:spcBef>
                <a:spcPct val="0"/>
              </a:spcBef>
            </a:pPr>
            <a:r>
              <a:rPr lang="en-US" sz="1999" u="none" strike="noStrike">
                <a:solidFill>
                  <a:srgbClr val="000000"/>
                </a:solidFill>
                <a:latin typeface="Times New Roman"/>
              </a:rPr>
              <a:t>Meituan Inc.</a:t>
            </a:r>
          </a:p>
          <a:p>
            <a:pPr marL="0" lvl="0" indent="0" algn="ctr">
              <a:lnSpc>
                <a:spcPts val="3199"/>
              </a:lnSpc>
              <a:spcBef>
                <a:spcPct val="0"/>
              </a:spcBef>
            </a:pPr>
            <a:r>
              <a:rPr lang="en-US" sz="1999" u="none" strike="noStrike">
                <a:solidFill>
                  <a:srgbClr val="000000"/>
                </a:solidFill>
                <a:latin typeface="Times New Roman"/>
              </a:rPr>
              <a:t>forest.linma@gmail.com</a:t>
            </a:r>
          </a:p>
        </p:txBody>
      </p:sp>
      <p:sp>
        <p:nvSpPr>
          <p:cNvPr id="13" name="TextBox 13"/>
          <p:cNvSpPr txBox="1"/>
          <p:nvPr/>
        </p:nvSpPr>
        <p:spPr>
          <a:xfrm>
            <a:off x="7227542" y="6404981"/>
            <a:ext cx="3817441" cy="1212851"/>
          </a:xfrm>
          <a:prstGeom prst="rect">
            <a:avLst/>
          </a:prstGeom>
        </p:spPr>
        <p:txBody>
          <a:bodyPr lIns="0" tIns="0" rIns="0" bIns="0" rtlCol="0" anchor="t">
            <a:spAutoFit/>
          </a:bodyPr>
          <a:lstStyle/>
          <a:p>
            <a:pPr marL="0" lvl="0" indent="0" algn="ctr">
              <a:lnSpc>
                <a:spcPts val="3199"/>
              </a:lnSpc>
              <a:spcBef>
                <a:spcPct val="0"/>
              </a:spcBef>
            </a:pPr>
            <a:r>
              <a:rPr lang="en-US" sz="1999" u="none" strike="noStrike" dirty="0">
                <a:solidFill>
                  <a:srgbClr val="000000"/>
                </a:solidFill>
                <a:latin typeface="Times New Roman"/>
              </a:rPr>
              <a:t>Jia Li†</a:t>
            </a:r>
          </a:p>
          <a:p>
            <a:pPr marL="0" lvl="0" indent="0" algn="ctr">
              <a:lnSpc>
                <a:spcPts val="3199"/>
              </a:lnSpc>
              <a:spcBef>
                <a:spcPct val="0"/>
              </a:spcBef>
            </a:pPr>
            <a:r>
              <a:rPr lang="en-US" sz="1999" u="none" strike="noStrike" dirty="0">
                <a:solidFill>
                  <a:srgbClr val="000000"/>
                </a:solidFill>
                <a:latin typeface="Times New Roman"/>
              </a:rPr>
              <a:t>VRLab, Beihang University, China</a:t>
            </a:r>
          </a:p>
          <a:p>
            <a:pPr marL="0" lvl="0" indent="0" algn="ctr">
              <a:lnSpc>
                <a:spcPts val="3199"/>
              </a:lnSpc>
              <a:spcBef>
                <a:spcPct val="0"/>
              </a:spcBef>
            </a:pPr>
            <a:r>
              <a:rPr lang="en-US" sz="1999" u="none" strike="noStrike" dirty="0">
                <a:solidFill>
                  <a:srgbClr val="000000"/>
                </a:solidFill>
                <a:latin typeface="Times New Roman"/>
              </a:rPr>
              <a:t>jiali@buaa.edu.cn</a:t>
            </a:r>
          </a:p>
        </p:txBody>
      </p:sp>
      <p:sp>
        <p:nvSpPr>
          <p:cNvPr id="14" name="TextBox 14"/>
          <p:cNvSpPr txBox="1"/>
          <p:nvPr/>
        </p:nvSpPr>
        <p:spPr>
          <a:xfrm>
            <a:off x="11369416" y="6374257"/>
            <a:ext cx="2680097" cy="1212851"/>
          </a:xfrm>
          <a:prstGeom prst="rect">
            <a:avLst/>
          </a:prstGeom>
        </p:spPr>
        <p:txBody>
          <a:bodyPr lIns="0" tIns="0" rIns="0" bIns="0" rtlCol="0" anchor="t">
            <a:spAutoFit/>
          </a:bodyPr>
          <a:lstStyle/>
          <a:p>
            <a:pPr marL="0" lvl="0" indent="0" algn="ctr">
              <a:lnSpc>
                <a:spcPts val="3199"/>
              </a:lnSpc>
              <a:spcBef>
                <a:spcPct val="0"/>
              </a:spcBef>
            </a:pPr>
            <a:r>
              <a:rPr lang="en-US" sz="1999" u="none" strike="noStrike">
                <a:solidFill>
                  <a:srgbClr val="000000"/>
                </a:solidFill>
                <a:latin typeface="Times New Roman"/>
              </a:rPr>
              <a:t>Dacheng Tao</a:t>
            </a:r>
          </a:p>
          <a:p>
            <a:pPr marL="0" lvl="0" indent="0" algn="ctr">
              <a:lnSpc>
                <a:spcPts val="3199"/>
              </a:lnSpc>
              <a:spcBef>
                <a:spcPct val="0"/>
              </a:spcBef>
            </a:pPr>
            <a:r>
              <a:rPr lang="en-US" sz="1999" u="none" strike="noStrike">
                <a:solidFill>
                  <a:srgbClr val="000000"/>
                </a:solidFill>
                <a:latin typeface="Times New Roman"/>
              </a:rPr>
              <a:t>JD Explore Academy</a:t>
            </a:r>
          </a:p>
          <a:p>
            <a:pPr marL="0" lvl="0" indent="0" algn="ctr">
              <a:lnSpc>
                <a:spcPts val="3199"/>
              </a:lnSpc>
              <a:spcBef>
                <a:spcPct val="0"/>
              </a:spcBef>
            </a:pPr>
            <a:r>
              <a:rPr lang="en-US" sz="1999" u="none" strike="noStrike">
                <a:solidFill>
                  <a:srgbClr val="000000"/>
                </a:solidFill>
                <a:latin typeface="Times New Roman"/>
              </a:rPr>
              <a:t>dacheng.tao@gmail.com</a:t>
            </a:r>
          </a:p>
        </p:txBody>
      </p:sp>
      <p:sp>
        <p:nvSpPr>
          <p:cNvPr id="15" name="TextBox 15"/>
          <p:cNvSpPr txBox="1"/>
          <p:nvPr/>
        </p:nvSpPr>
        <p:spPr>
          <a:xfrm>
            <a:off x="8610674" y="8524149"/>
            <a:ext cx="1066651" cy="333040"/>
          </a:xfrm>
          <a:prstGeom prst="rect">
            <a:avLst/>
          </a:prstGeom>
        </p:spPr>
        <p:txBody>
          <a:bodyPr lIns="0" tIns="0" rIns="0" bIns="0" rtlCol="0" anchor="t">
            <a:spAutoFit/>
          </a:bodyPr>
          <a:lstStyle/>
          <a:p>
            <a:pPr algn="ctr">
              <a:lnSpc>
                <a:spcPts val="2880"/>
              </a:lnSpc>
              <a:spcBef>
                <a:spcPct val="0"/>
              </a:spcBef>
            </a:pPr>
            <a:r>
              <a:rPr lang="en-US" sz="1800" b="1" dirty="0">
                <a:solidFill>
                  <a:srgbClr val="000000"/>
                </a:solidFill>
                <a:latin typeface="Times New Roman"/>
              </a:rPr>
              <a:t>Citations 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7" name="TextBox 7"/>
          <p:cNvSpPr txBox="1"/>
          <p:nvPr/>
        </p:nvSpPr>
        <p:spPr>
          <a:xfrm>
            <a:off x="415326" y="2573184"/>
            <a:ext cx="2954020"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Bold"/>
              </a:rPr>
              <a:t>Self Attention </a:t>
            </a:r>
          </a:p>
        </p:txBody>
      </p:sp>
      <p:sp>
        <p:nvSpPr>
          <p:cNvPr id="8" name="TextBox 8"/>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10</a:t>
            </a:r>
          </a:p>
        </p:txBody>
      </p:sp>
      <p:sp>
        <p:nvSpPr>
          <p:cNvPr id="9" name="TextBox 9"/>
          <p:cNvSpPr txBox="1"/>
          <p:nvPr/>
        </p:nvSpPr>
        <p:spPr>
          <a:xfrm>
            <a:off x="1028700" y="3327826"/>
            <a:ext cx="3761658"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Bold"/>
              </a:rPr>
              <a:t>Rank loss problem</a:t>
            </a:r>
          </a:p>
        </p:txBody>
      </p:sp>
      <p:sp>
        <p:nvSpPr>
          <p:cNvPr id="10" name="TextBox 10"/>
          <p:cNvSpPr txBox="1"/>
          <p:nvPr/>
        </p:nvSpPr>
        <p:spPr>
          <a:xfrm>
            <a:off x="1028700" y="4488780"/>
            <a:ext cx="5667220"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Bold"/>
              </a:rPr>
              <a:t>High computational complexity</a:t>
            </a:r>
          </a:p>
        </p:txBody>
      </p:sp>
      <p:sp>
        <p:nvSpPr>
          <p:cNvPr id="11" name="TextBox 11"/>
          <p:cNvSpPr txBox="1"/>
          <p:nvPr/>
        </p:nvSpPr>
        <p:spPr>
          <a:xfrm>
            <a:off x="1572531" y="5129565"/>
            <a:ext cx="2673995" cy="506730"/>
          </a:xfrm>
          <a:prstGeom prst="rect">
            <a:avLst/>
          </a:prstGeom>
        </p:spPr>
        <p:txBody>
          <a:bodyPr lIns="0" tIns="0" rIns="0" bIns="0" rtlCol="0" anchor="t">
            <a:spAutoFit/>
          </a:bodyPr>
          <a:lstStyle/>
          <a:p>
            <a:pPr marL="518160" lvl="1" indent="-259080" algn="ctr">
              <a:lnSpc>
                <a:spcPts val="3840"/>
              </a:lnSpc>
              <a:buFont typeface="Arial"/>
              <a:buChar char="•"/>
            </a:pPr>
            <a:r>
              <a:rPr lang="en-US" sz="2400">
                <a:solidFill>
                  <a:srgbClr val="000000"/>
                </a:solidFill>
                <a:latin typeface="Times New Roman"/>
              </a:rPr>
              <a:t>Pairwise method</a:t>
            </a:r>
          </a:p>
        </p:txBody>
      </p:sp>
      <p:sp>
        <p:nvSpPr>
          <p:cNvPr id="12" name="TextBox 12"/>
          <p:cNvSpPr txBox="1"/>
          <p:nvPr/>
        </p:nvSpPr>
        <p:spPr>
          <a:xfrm>
            <a:off x="1572531" y="3861861"/>
            <a:ext cx="10940256" cy="506730"/>
          </a:xfrm>
          <a:prstGeom prst="rect">
            <a:avLst/>
          </a:prstGeom>
        </p:spPr>
        <p:txBody>
          <a:bodyPr lIns="0" tIns="0" rIns="0" bIns="0" rtlCol="0" anchor="t">
            <a:spAutoFit/>
          </a:bodyPr>
          <a:lstStyle/>
          <a:p>
            <a:pPr marL="518160" lvl="1" indent="-259080" algn="ctr">
              <a:lnSpc>
                <a:spcPts val="3840"/>
              </a:lnSpc>
              <a:buFont typeface="Arial"/>
              <a:buChar char="•"/>
            </a:pPr>
            <a:r>
              <a:rPr lang="en-US" sz="2400">
                <a:solidFill>
                  <a:srgbClr val="000000"/>
                </a:solidFill>
                <a:latin typeface="Times New Roman"/>
              </a:rPr>
              <a:t>self attention (i.e. softmax(QK^T )) is non-negative and the sum of each row is 1</a:t>
            </a:r>
          </a:p>
        </p:txBody>
      </p:sp>
      <p:sp>
        <p:nvSpPr>
          <p:cNvPr id="13" name="TextBox 13"/>
          <p:cNvSpPr txBox="1"/>
          <p:nvPr/>
        </p:nvSpPr>
        <p:spPr>
          <a:xfrm>
            <a:off x="716182" y="8962836"/>
            <a:ext cx="15080037"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[13] Yihe Dong, Jean-Baptiste Cordonnier, and Andreas Loukas. Attention is not all you need: Pure attention loses rank doubly exponentially with depth. In Int. Conf. Machine Learning, 2021</a:t>
            </a:r>
          </a:p>
        </p:txBody>
      </p:sp>
      <p:sp>
        <p:nvSpPr>
          <p:cNvPr id="15" name="Freeform 15"/>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16"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7"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10137837" y="5845287"/>
            <a:ext cx="6786356" cy="1988141"/>
          </a:xfrm>
          <a:custGeom>
            <a:avLst/>
            <a:gdLst/>
            <a:ahLst/>
            <a:cxnLst/>
            <a:rect l="l" t="t" r="r" b="b"/>
            <a:pathLst>
              <a:path w="6786356" h="1988141">
                <a:moveTo>
                  <a:pt x="0" y="0"/>
                </a:moveTo>
                <a:lnTo>
                  <a:pt x="6786355" y="0"/>
                </a:lnTo>
                <a:lnTo>
                  <a:pt x="6786355" y="1988141"/>
                </a:lnTo>
                <a:lnTo>
                  <a:pt x="0" y="1988141"/>
                </a:lnTo>
                <a:lnTo>
                  <a:pt x="0" y="0"/>
                </a:lnTo>
                <a:close/>
              </a:path>
            </a:pathLst>
          </a:custGeom>
          <a:blipFill>
            <a:blip r:embed="rId2"/>
            <a:stretch>
              <a:fillRect r="-3060" b="-9497"/>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Related Work</a:t>
            </a:r>
          </a:p>
        </p:txBody>
      </p:sp>
      <p:sp>
        <p:nvSpPr>
          <p:cNvPr id="8" name="TextBox 8"/>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11</a:t>
            </a:r>
          </a:p>
        </p:txBody>
      </p:sp>
      <p:sp>
        <p:nvSpPr>
          <p:cNvPr id="9" name="TextBox 9"/>
          <p:cNvSpPr txBox="1"/>
          <p:nvPr/>
        </p:nvSpPr>
        <p:spPr>
          <a:xfrm>
            <a:off x="632811" y="2344972"/>
            <a:ext cx="2757243"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Previous works</a:t>
            </a:r>
          </a:p>
        </p:txBody>
      </p:sp>
      <p:sp>
        <p:nvSpPr>
          <p:cNvPr id="10" name="TextBox 10"/>
          <p:cNvSpPr txBox="1"/>
          <p:nvPr/>
        </p:nvSpPr>
        <p:spPr>
          <a:xfrm>
            <a:off x="716182" y="3373037"/>
            <a:ext cx="2673872" cy="544194"/>
          </a:xfrm>
          <a:prstGeom prst="rect">
            <a:avLst/>
          </a:prstGeom>
        </p:spPr>
        <p:txBody>
          <a:bodyPr wrap="square" lIns="0" tIns="0" rIns="0" bIns="0" rtlCol="0" anchor="t">
            <a:spAutoFit/>
          </a:bodyPr>
          <a:lstStyle/>
          <a:p>
            <a:pPr marL="561344" lvl="1" indent="-280672" algn="ctr">
              <a:lnSpc>
                <a:spcPts val="4160"/>
              </a:lnSpc>
              <a:buFont typeface="Arial"/>
              <a:buChar char="•"/>
            </a:pPr>
            <a:r>
              <a:rPr lang="en-US" sz="2600" dirty="0">
                <a:solidFill>
                  <a:srgbClr val="000000"/>
                </a:solidFill>
                <a:latin typeface="Times New Roman Bold"/>
              </a:rPr>
              <a:t>Segment-level</a:t>
            </a:r>
          </a:p>
        </p:txBody>
      </p:sp>
      <p:sp>
        <p:nvSpPr>
          <p:cNvPr id="11" name="TextBox 11"/>
          <p:cNvSpPr txBox="1"/>
          <p:nvPr/>
        </p:nvSpPr>
        <p:spPr>
          <a:xfrm>
            <a:off x="360235" y="8296297"/>
            <a:ext cx="15954357" cy="1395728"/>
          </a:xfrm>
          <a:prstGeom prst="rect">
            <a:avLst/>
          </a:prstGeom>
        </p:spPr>
        <p:txBody>
          <a:bodyPr lIns="0" tIns="0" rIns="0" bIns="0" rtlCol="0" anchor="t">
            <a:spAutoFit/>
          </a:bodyPr>
          <a:lstStyle/>
          <a:p>
            <a:pPr>
              <a:lnSpc>
                <a:spcPts val="2240"/>
              </a:lnSpc>
              <a:spcBef>
                <a:spcPct val="0"/>
              </a:spcBef>
            </a:pPr>
            <a:r>
              <a:rPr lang="en-US" sz="1400">
                <a:solidFill>
                  <a:srgbClr val="000000"/>
                </a:solidFill>
                <a:latin typeface="Times New Roman"/>
              </a:rPr>
              <a:t>[22] Tianwei Lin, Xiao Liu, Xin Li, Errui Ding, and Shilei Wen. Bmn: Boundary-matching network for temporal action proposal generation. In Int. Conf. Comput. Vis., 2019</a:t>
            </a:r>
          </a:p>
          <a:p>
            <a:pPr>
              <a:lnSpc>
                <a:spcPts val="2240"/>
              </a:lnSpc>
              <a:spcBef>
                <a:spcPct val="0"/>
              </a:spcBef>
            </a:pPr>
            <a:r>
              <a:rPr lang="en-US" sz="1400">
                <a:solidFill>
                  <a:srgbClr val="000000"/>
                </a:solidFill>
                <a:latin typeface="Times New Roman"/>
              </a:rPr>
              <a:t>[23] Tianwei Lin, Xu Zhao, Haisheng Su, Chongjing Wang, and Ming Yang. Bsn: Boundary sensitive network for temporal action proposal generation. In Eur. Conf. Comput. Vis., 2018</a:t>
            </a:r>
          </a:p>
          <a:p>
            <a:pPr>
              <a:lnSpc>
                <a:spcPts val="2240"/>
              </a:lnSpc>
              <a:spcBef>
                <a:spcPct val="0"/>
              </a:spcBef>
            </a:pPr>
            <a:r>
              <a:rPr lang="en-US" sz="1400">
                <a:solidFill>
                  <a:srgbClr val="000000"/>
                </a:solidFill>
                <a:latin typeface="Times New Roman"/>
              </a:rPr>
              <a:t>[30] Fuchen Long, Ting Yao, Zhaofan Qiu, Xinmei Tian, Jiebo Luo, and Tao Mei. Gaussian temporal awareness networks for action localization. In IEEE Conf. Comput. Vis. Pattern Recog., 2019</a:t>
            </a:r>
          </a:p>
          <a:p>
            <a:pPr>
              <a:lnSpc>
                <a:spcPts val="2240"/>
              </a:lnSpc>
              <a:spcBef>
                <a:spcPct val="0"/>
              </a:spcBef>
            </a:pPr>
            <a:r>
              <a:rPr lang="en-US" sz="1400">
                <a:solidFill>
                  <a:srgbClr val="000000"/>
                </a:solidFill>
                <a:latin typeface="Times New Roman"/>
              </a:rPr>
              <a:t>[48] Runhao Zeng, Wenbing Huang, Mingkui Tan, Yu Rong, Peilin Zhao, Junzhou Huang, and Chuang Gan. Graph convolutional networks for temporal action localization. In Int. Conf. Comput. Vis., 2019</a:t>
            </a:r>
          </a:p>
          <a:p>
            <a:pPr>
              <a:lnSpc>
                <a:spcPts val="2240"/>
              </a:lnSpc>
              <a:spcBef>
                <a:spcPct val="0"/>
              </a:spcBef>
            </a:pPr>
            <a:r>
              <a:rPr lang="en-US" sz="1400">
                <a:solidFill>
                  <a:srgbClr val="000000"/>
                </a:solidFill>
                <a:latin typeface="Times New Roman"/>
              </a:rPr>
              <a:t>[53] Peisen Zhao, Lingxi Xie, Chen Ju, Ya Zhang, Yanfeng Wang, and Qi Tian. Bottom-up temporal action localization with mutual regularization. In Eur. Conf. Comput. Vis., 2020</a:t>
            </a:r>
          </a:p>
        </p:txBody>
      </p:sp>
      <p:sp>
        <p:nvSpPr>
          <p:cNvPr id="12" name="TextBox 12"/>
          <p:cNvSpPr txBox="1"/>
          <p:nvPr/>
        </p:nvSpPr>
        <p:spPr>
          <a:xfrm>
            <a:off x="632811" y="4153058"/>
            <a:ext cx="15800679" cy="1143635"/>
          </a:xfrm>
          <a:prstGeom prst="rect">
            <a:avLst/>
          </a:prstGeom>
        </p:spPr>
        <p:txBody>
          <a:bodyPr lIns="0" tIns="0" rIns="0" bIns="0" rtlCol="0" anchor="t">
            <a:spAutoFit/>
          </a:bodyPr>
          <a:lstStyle/>
          <a:p>
            <a:pPr marL="604519" lvl="1" indent="-302260">
              <a:lnSpc>
                <a:spcPts val="4479"/>
              </a:lnSpc>
              <a:buFont typeface="Arial"/>
              <a:buChar char="•"/>
            </a:pPr>
            <a:r>
              <a:rPr lang="en-US" sz="2799">
                <a:solidFill>
                  <a:srgbClr val="000000"/>
                </a:solidFill>
                <a:latin typeface="Times New Roman"/>
              </a:rPr>
              <a:t>locate the boundaries based on the global feature of a predicted temporal segment [22,23,30,48,53], </a:t>
            </a:r>
          </a:p>
          <a:p>
            <a:pPr>
              <a:lnSpc>
                <a:spcPts val="4479"/>
              </a:lnSpc>
            </a:pPr>
            <a:r>
              <a:rPr lang="en-US" sz="2799">
                <a:solidFill>
                  <a:srgbClr val="000000"/>
                </a:solidFill>
                <a:latin typeface="Times New Roman"/>
              </a:rPr>
              <a:t>       which may ignore detailed information at each instant.</a:t>
            </a:r>
          </a:p>
        </p:txBody>
      </p:sp>
      <p:sp>
        <p:nvSpPr>
          <p:cNvPr id="14" name="Freeform 14"/>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5"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6"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5084104" y="2103207"/>
            <a:ext cx="8119791" cy="6658760"/>
          </a:xfrm>
          <a:custGeom>
            <a:avLst/>
            <a:gdLst/>
            <a:ahLst/>
            <a:cxnLst/>
            <a:rect l="l" t="t" r="r" b="b"/>
            <a:pathLst>
              <a:path w="8119791" h="6658760">
                <a:moveTo>
                  <a:pt x="0" y="0"/>
                </a:moveTo>
                <a:lnTo>
                  <a:pt x="8119792" y="0"/>
                </a:lnTo>
                <a:lnTo>
                  <a:pt x="8119792" y="6658760"/>
                </a:lnTo>
                <a:lnTo>
                  <a:pt x="0" y="6658760"/>
                </a:lnTo>
                <a:lnTo>
                  <a:pt x="0" y="0"/>
                </a:lnTo>
                <a:close/>
              </a:path>
            </a:pathLst>
          </a:custGeom>
          <a:blipFill>
            <a:blip r:embed="rId2"/>
            <a:stretch>
              <a:fillRect/>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Related Work</a:t>
            </a:r>
          </a:p>
        </p:txBody>
      </p:sp>
      <p:sp>
        <p:nvSpPr>
          <p:cNvPr id="8" name="TextBox 8"/>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12</a:t>
            </a:r>
          </a:p>
        </p:txBody>
      </p:sp>
      <p:sp>
        <p:nvSpPr>
          <p:cNvPr id="9" name="TextBox 9"/>
          <p:cNvSpPr txBox="1"/>
          <p:nvPr/>
        </p:nvSpPr>
        <p:spPr>
          <a:xfrm>
            <a:off x="632811" y="2344972"/>
            <a:ext cx="2757243"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Previous works</a:t>
            </a:r>
          </a:p>
        </p:txBody>
      </p:sp>
      <p:sp>
        <p:nvSpPr>
          <p:cNvPr id="10" name="TextBox 10"/>
          <p:cNvSpPr txBox="1"/>
          <p:nvPr/>
        </p:nvSpPr>
        <p:spPr>
          <a:xfrm>
            <a:off x="716182" y="3373037"/>
            <a:ext cx="2673872" cy="544194"/>
          </a:xfrm>
          <a:prstGeom prst="rect">
            <a:avLst/>
          </a:prstGeom>
        </p:spPr>
        <p:txBody>
          <a:bodyPr wrap="square" lIns="0" tIns="0" rIns="0" bIns="0" rtlCol="0" anchor="t">
            <a:spAutoFit/>
          </a:bodyPr>
          <a:lstStyle/>
          <a:p>
            <a:pPr marL="561344" lvl="1" indent="-280672" algn="ctr">
              <a:lnSpc>
                <a:spcPts val="4160"/>
              </a:lnSpc>
              <a:buFont typeface="Arial"/>
              <a:buChar char="•"/>
            </a:pPr>
            <a:r>
              <a:rPr lang="en-US" sz="2600" dirty="0">
                <a:solidFill>
                  <a:srgbClr val="000000"/>
                </a:solidFill>
                <a:latin typeface="Times New Roman Bold"/>
              </a:rPr>
              <a:t>Segment-level</a:t>
            </a:r>
          </a:p>
        </p:txBody>
      </p:sp>
      <p:sp>
        <p:nvSpPr>
          <p:cNvPr id="11" name="TextBox 11"/>
          <p:cNvSpPr txBox="1"/>
          <p:nvPr/>
        </p:nvSpPr>
        <p:spPr>
          <a:xfrm>
            <a:off x="360235" y="9172575"/>
            <a:ext cx="15954357" cy="567053"/>
          </a:xfrm>
          <a:prstGeom prst="rect">
            <a:avLst/>
          </a:prstGeom>
        </p:spPr>
        <p:txBody>
          <a:bodyPr lIns="0" tIns="0" rIns="0" bIns="0" rtlCol="0" anchor="t">
            <a:spAutoFit/>
          </a:bodyPr>
          <a:lstStyle/>
          <a:p>
            <a:pPr>
              <a:lnSpc>
                <a:spcPts val="2240"/>
              </a:lnSpc>
              <a:spcBef>
                <a:spcPct val="0"/>
              </a:spcBef>
            </a:pPr>
            <a:r>
              <a:rPr lang="en-US" sz="1400">
                <a:solidFill>
                  <a:srgbClr val="000000"/>
                </a:solidFill>
                <a:latin typeface="Times New Roman"/>
              </a:rPr>
              <a:t>[22] Tianwei Lin, Xiao Liu, Xin Li, Errui Ding, and Shilei Wen. Bmn: Boundary-matching network for temporal action proposal generation. In Int. Conf. Comput. Vis., 2019</a:t>
            </a:r>
          </a:p>
          <a:p>
            <a:pPr>
              <a:lnSpc>
                <a:spcPts val="2240"/>
              </a:lnSpc>
              <a:spcBef>
                <a:spcPct val="0"/>
              </a:spcBef>
            </a:pPr>
            <a:endParaRPr lang="en-US" sz="1400">
              <a:solidFill>
                <a:srgbClr val="000000"/>
              </a:solidFill>
              <a:latin typeface="Times New Roman"/>
            </a:endParaRPr>
          </a:p>
        </p:txBody>
      </p:sp>
      <p:sp>
        <p:nvSpPr>
          <p:cNvPr id="13" name="Freeform 1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AutoShape 6"/>
          <p:cNvSpPr/>
          <p:nvPr/>
        </p:nvSpPr>
        <p:spPr>
          <a:xfrm>
            <a:off x="519110" y="5359691"/>
            <a:ext cx="17249838" cy="14887"/>
          </a:xfrm>
          <a:prstGeom prst="line">
            <a:avLst/>
          </a:prstGeom>
          <a:ln w="47625" cap="rnd">
            <a:solidFill>
              <a:srgbClr val="000000"/>
            </a:solidFill>
            <a:prstDash val="solid"/>
            <a:headEnd type="none" w="sm" len="sm"/>
            <a:tailEnd type="arrow" w="med" len="sm"/>
          </a:ln>
        </p:spPr>
      </p:sp>
      <p:sp>
        <p:nvSpPr>
          <p:cNvPr id="7" name="Freeform 7"/>
          <p:cNvSpPr/>
          <p:nvPr/>
        </p:nvSpPr>
        <p:spPr>
          <a:xfrm>
            <a:off x="519110"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8" name="Freeform 8"/>
          <p:cNvSpPr/>
          <p:nvPr/>
        </p:nvSpPr>
        <p:spPr>
          <a:xfrm>
            <a:off x="2100681"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9" name="Freeform 9"/>
          <p:cNvSpPr/>
          <p:nvPr/>
        </p:nvSpPr>
        <p:spPr>
          <a:xfrm>
            <a:off x="3679890" y="4124420"/>
            <a:ext cx="1455384" cy="937167"/>
          </a:xfrm>
          <a:custGeom>
            <a:avLst/>
            <a:gdLst/>
            <a:ahLst/>
            <a:cxnLst/>
            <a:rect l="l" t="t" r="r" b="b"/>
            <a:pathLst>
              <a:path w="1455384" h="937167">
                <a:moveTo>
                  <a:pt x="0" y="0"/>
                </a:moveTo>
                <a:lnTo>
                  <a:pt x="1455385" y="0"/>
                </a:lnTo>
                <a:lnTo>
                  <a:pt x="1455385" y="937167"/>
                </a:lnTo>
                <a:lnTo>
                  <a:pt x="0" y="937167"/>
                </a:lnTo>
                <a:lnTo>
                  <a:pt x="0" y="0"/>
                </a:lnTo>
                <a:close/>
              </a:path>
            </a:pathLst>
          </a:custGeom>
          <a:blipFill>
            <a:blip r:embed="rId2"/>
            <a:stretch>
              <a:fillRect l="-10229" r="-12274"/>
            </a:stretch>
          </a:blipFill>
        </p:spPr>
      </p:sp>
      <p:sp>
        <p:nvSpPr>
          <p:cNvPr id="10" name="Freeform 10"/>
          <p:cNvSpPr/>
          <p:nvPr/>
        </p:nvSpPr>
        <p:spPr>
          <a:xfrm>
            <a:off x="5259100"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11" name="Freeform 11"/>
          <p:cNvSpPr/>
          <p:nvPr/>
        </p:nvSpPr>
        <p:spPr>
          <a:xfrm>
            <a:off x="6838309"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2" name="Freeform 12"/>
          <p:cNvSpPr/>
          <p:nvPr/>
        </p:nvSpPr>
        <p:spPr>
          <a:xfrm>
            <a:off x="8417518"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3" name="Freeform 13"/>
          <p:cNvSpPr/>
          <p:nvPr/>
        </p:nvSpPr>
        <p:spPr>
          <a:xfrm>
            <a:off x="9996727"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4" name="Freeform 14"/>
          <p:cNvSpPr/>
          <p:nvPr/>
        </p:nvSpPr>
        <p:spPr>
          <a:xfrm>
            <a:off x="11575936"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4"/>
            <a:stretch>
              <a:fillRect l="-4849" r="-17348"/>
            </a:stretch>
          </a:blipFill>
        </p:spPr>
      </p:sp>
      <p:sp>
        <p:nvSpPr>
          <p:cNvPr id="15" name="Freeform 15"/>
          <p:cNvSpPr/>
          <p:nvPr/>
        </p:nvSpPr>
        <p:spPr>
          <a:xfrm>
            <a:off x="13155145"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4"/>
            <a:stretch>
              <a:fillRect l="-4849" r="-17348"/>
            </a:stretch>
          </a:blipFill>
        </p:spPr>
      </p:sp>
      <p:sp>
        <p:nvSpPr>
          <p:cNvPr id="16" name="Freeform 16"/>
          <p:cNvSpPr/>
          <p:nvPr/>
        </p:nvSpPr>
        <p:spPr>
          <a:xfrm>
            <a:off x="14734354"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5"/>
            <a:stretch>
              <a:fillRect l="-4402" r="-17393"/>
            </a:stretch>
          </a:blipFill>
        </p:spPr>
      </p:sp>
      <p:sp>
        <p:nvSpPr>
          <p:cNvPr id="17" name="Freeform 17"/>
          <p:cNvSpPr/>
          <p:nvPr/>
        </p:nvSpPr>
        <p:spPr>
          <a:xfrm>
            <a:off x="16313563" y="4124420"/>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5"/>
            <a:stretch>
              <a:fillRect l="-4402" r="-17393"/>
            </a:stretch>
          </a:blipFill>
        </p:spPr>
      </p:sp>
      <p:sp>
        <p:nvSpPr>
          <p:cNvPr id="18" name="TextBox 18"/>
          <p:cNvSpPr txBox="1"/>
          <p:nvPr/>
        </p:nvSpPr>
        <p:spPr>
          <a:xfrm>
            <a:off x="7340900" y="5394198"/>
            <a:ext cx="3708099" cy="333425"/>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sp>
        <p:nvSpPr>
          <p:cNvPr id="19" name="AutoShape 19"/>
          <p:cNvSpPr/>
          <p:nvPr/>
        </p:nvSpPr>
        <p:spPr>
          <a:xfrm>
            <a:off x="519089" y="3822146"/>
            <a:ext cx="6195394" cy="14887"/>
          </a:xfrm>
          <a:prstGeom prst="line">
            <a:avLst/>
          </a:prstGeom>
          <a:ln w="47625" cap="rnd">
            <a:solidFill>
              <a:srgbClr val="FF3131"/>
            </a:solidFill>
            <a:prstDash val="solid"/>
            <a:headEnd type="arrow" w="med" len="sm"/>
            <a:tailEnd type="arrow" w="med" len="sm"/>
          </a:ln>
        </p:spPr>
      </p:sp>
      <p:sp>
        <p:nvSpPr>
          <p:cNvPr id="20" name="AutoShape 20"/>
          <p:cNvSpPr/>
          <p:nvPr/>
        </p:nvSpPr>
        <p:spPr>
          <a:xfrm>
            <a:off x="9996727" y="3774521"/>
            <a:ext cx="7772221" cy="0"/>
          </a:xfrm>
          <a:prstGeom prst="line">
            <a:avLst/>
          </a:prstGeom>
          <a:ln w="47625" cap="rnd">
            <a:solidFill>
              <a:srgbClr val="FF3131"/>
            </a:solidFill>
            <a:prstDash val="solid"/>
            <a:headEnd type="arrow" w="med" len="sm"/>
            <a:tailEnd type="arrow" w="med" len="sm"/>
          </a:ln>
        </p:spPr>
      </p:sp>
      <p:sp>
        <p:nvSpPr>
          <p:cNvPr id="21" name="TextBox 21"/>
          <p:cNvSpPr txBox="1"/>
          <p:nvPr/>
        </p:nvSpPr>
        <p:spPr>
          <a:xfrm>
            <a:off x="594786" y="3152751"/>
            <a:ext cx="1304032" cy="422274"/>
          </a:xfrm>
          <a:prstGeom prst="rect">
            <a:avLst/>
          </a:prstGeom>
        </p:spPr>
        <p:txBody>
          <a:bodyPr lIns="0" tIns="0" rIns="0" bIns="0" rtlCol="0" anchor="t">
            <a:spAutoFit/>
          </a:bodyPr>
          <a:lstStyle/>
          <a:p>
            <a:pPr algn="ctr">
              <a:lnSpc>
                <a:spcPts val="3200"/>
              </a:lnSpc>
              <a:spcBef>
                <a:spcPct val="0"/>
              </a:spcBef>
            </a:pPr>
            <a:r>
              <a:rPr lang="en-US" sz="2000">
                <a:solidFill>
                  <a:srgbClr val="000000"/>
                </a:solidFill>
                <a:latin typeface="Times New Roman"/>
              </a:rPr>
              <a:t>background</a:t>
            </a:r>
          </a:p>
        </p:txBody>
      </p:sp>
      <p:sp>
        <p:nvSpPr>
          <p:cNvPr id="22" name="TextBox 22"/>
          <p:cNvSpPr txBox="1"/>
          <p:nvPr/>
        </p:nvSpPr>
        <p:spPr>
          <a:xfrm>
            <a:off x="10052996" y="3152751"/>
            <a:ext cx="1788319" cy="422274"/>
          </a:xfrm>
          <a:prstGeom prst="rect">
            <a:avLst/>
          </a:prstGeom>
        </p:spPr>
        <p:txBody>
          <a:bodyPr lIns="0" tIns="0" rIns="0" bIns="0" rtlCol="0" anchor="t">
            <a:spAutoFit/>
          </a:bodyPr>
          <a:lstStyle/>
          <a:p>
            <a:pPr algn="ctr">
              <a:lnSpc>
                <a:spcPts val="3200"/>
              </a:lnSpc>
              <a:spcBef>
                <a:spcPct val="0"/>
              </a:spcBef>
            </a:pPr>
            <a:r>
              <a:rPr lang="en-US" sz="2000">
                <a:solidFill>
                  <a:srgbClr val="000000"/>
                </a:solidFill>
                <a:latin typeface="Times New Roman"/>
              </a:rPr>
              <a:t>multiple actions </a:t>
            </a:r>
          </a:p>
        </p:txBody>
      </p:sp>
      <p:sp>
        <p:nvSpPr>
          <p:cNvPr id="23" name="TextBox 23"/>
          <p:cNvSpPr txBox="1"/>
          <p:nvPr/>
        </p:nvSpPr>
        <p:spPr>
          <a:xfrm>
            <a:off x="519032" y="6061277"/>
            <a:ext cx="9365572" cy="1143635"/>
          </a:xfrm>
          <a:prstGeom prst="rect">
            <a:avLst/>
          </a:prstGeom>
        </p:spPr>
        <p:txBody>
          <a:bodyPr lIns="0" tIns="0" rIns="0" bIns="0" rtlCol="0" anchor="t">
            <a:spAutoFit/>
          </a:bodyPr>
          <a:lstStyle/>
          <a:p>
            <a:pPr marL="604519" lvl="1" indent="-302260">
              <a:lnSpc>
                <a:spcPts val="4479"/>
              </a:lnSpc>
              <a:buFont typeface="Arial"/>
              <a:buChar char="•"/>
            </a:pPr>
            <a:r>
              <a:rPr lang="en-US" sz="2799">
                <a:solidFill>
                  <a:srgbClr val="000000"/>
                </a:solidFill>
                <a:latin typeface="Times New Roman"/>
              </a:rPr>
              <a:t>Too much information (activities, background, etc...)</a:t>
            </a:r>
          </a:p>
          <a:p>
            <a:pPr marL="604519" lvl="1" indent="-302260">
              <a:lnSpc>
                <a:spcPts val="4479"/>
              </a:lnSpc>
              <a:buFont typeface="Arial"/>
              <a:buChar char="•"/>
            </a:pPr>
            <a:r>
              <a:rPr lang="en-US" sz="2799">
                <a:solidFill>
                  <a:srgbClr val="000000"/>
                </a:solidFill>
                <a:latin typeface="Times New Roman"/>
              </a:rPr>
              <a:t>Each instant of detail information was discarded</a:t>
            </a:r>
          </a:p>
        </p:txBody>
      </p:sp>
      <p:sp>
        <p:nvSpPr>
          <p:cNvPr id="24" name="TextBox 24"/>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13</a:t>
            </a:r>
          </a:p>
        </p:txBody>
      </p:sp>
      <p:sp>
        <p:nvSpPr>
          <p:cNvPr id="26" name="Freeform 26"/>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27"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8"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Freeform 6"/>
          <p:cNvSpPr/>
          <p:nvPr/>
        </p:nvSpPr>
        <p:spPr>
          <a:xfrm>
            <a:off x="10378709" y="5873995"/>
            <a:ext cx="6545483" cy="1764669"/>
          </a:xfrm>
          <a:custGeom>
            <a:avLst/>
            <a:gdLst/>
            <a:ahLst/>
            <a:cxnLst/>
            <a:rect l="l" t="t" r="r" b="b"/>
            <a:pathLst>
              <a:path w="6545483" h="1764669">
                <a:moveTo>
                  <a:pt x="0" y="0"/>
                </a:moveTo>
                <a:lnTo>
                  <a:pt x="6545483" y="0"/>
                </a:lnTo>
                <a:lnTo>
                  <a:pt x="6545483" y="1764670"/>
                </a:lnTo>
                <a:lnTo>
                  <a:pt x="0" y="1764670"/>
                </a:lnTo>
                <a:lnTo>
                  <a:pt x="0" y="0"/>
                </a:lnTo>
                <a:close/>
              </a:path>
            </a:pathLst>
          </a:custGeom>
          <a:blipFill>
            <a:blip r:embed="rId2"/>
            <a:stretch>
              <a:fillRect t="-333" r="-739" b="-333"/>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Related Work</a:t>
            </a:r>
          </a:p>
        </p:txBody>
      </p:sp>
      <p:sp>
        <p:nvSpPr>
          <p:cNvPr id="8" name="TextBox 8"/>
          <p:cNvSpPr txBox="1"/>
          <p:nvPr/>
        </p:nvSpPr>
        <p:spPr>
          <a:xfrm>
            <a:off x="632811" y="2344972"/>
            <a:ext cx="2757243"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Previous works</a:t>
            </a:r>
          </a:p>
        </p:txBody>
      </p:sp>
      <p:sp>
        <p:nvSpPr>
          <p:cNvPr id="9" name="TextBox 9"/>
          <p:cNvSpPr txBox="1"/>
          <p:nvPr/>
        </p:nvSpPr>
        <p:spPr>
          <a:xfrm>
            <a:off x="632811" y="3373037"/>
            <a:ext cx="2385063" cy="544194"/>
          </a:xfrm>
          <a:prstGeom prst="rect">
            <a:avLst/>
          </a:prstGeom>
        </p:spPr>
        <p:txBody>
          <a:bodyPr lIns="0" tIns="0" rIns="0" bIns="0" rtlCol="0" anchor="t">
            <a:spAutoFit/>
          </a:bodyPr>
          <a:lstStyle/>
          <a:p>
            <a:pPr marL="561344" lvl="1" indent="-280672" algn="ctr">
              <a:lnSpc>
                <a:spcPts val="4160"/>
              </a:lnSpc>
              <a:buFont typeface="Arial"/>
              <a:buChar char="•"/>
            </a:pPr>
            <a:r>
              <a:rPr lang="en-US" sz="2600">
                <a:solidFill>
                  <a:srgbClr val="000000"/>
                </a:solidFill>
                <a:latin typeface="Times New Roman Bold"/>
              </a:rPr>
              <a:t>Instant-level</a:t>
            </a:r>
          </a:p>
        </p:txBody>
      </p:sp>
      <p:sp>
        <p:nvSpPr>
          <p:cNvPr id="10" name="TextBox 10"/>
          <p:cNvSpPr txBox="1"/>
          <p:nvPr/>
        </p:nvSpPr>
        <p:spPr>
          <a:xfrm>
            <a:off x="632811" y="4168385"/>
            <a:ext cx="15800679" cy="1705610"/>
          </a:xfrm>
          <a:prstGeom prst="rect">
            <a:avLst/>
          </a:prstGeom>
        </p:spPr>
        <p:txBody>
          <a:bodyPr lIns="0" tIns="0" rIns="0" bIns="0" rtlCol="0" anchor="t">
            <a:spAutoFit/>
          </a:bodyPr>
          <a:lstStyle/>
          <a:p>
            <a:pPr marL="604519" lvl="1" indent="-302260">
              <a:lnSpc>
                <a:spcPts val="4479"/>
              </a:lnSpc>
              <a:buFont typeface="Arial"/>
              <a:buChar char="•"/>
            </a:pPr>
            <a:r>
              <a:rPr lang="en-US" sz="2799">
                <a:solidFill>
                  <a:srgbClr val="000000"/>
                </a:solidFill>
                <a:latin typeface="Times New Roman"/>
              </a:rPr>
              <a:t>directly regress the boundaries based on a single instant [33,49], potentially with some other features [21,34,51], which do not consider the relation between adjacent instants (e.g. the relative probability) around the boundary</a:t>
            </a:r>
          </a:p>
        </p:txBody>
      </p:sp>
      <p:sp>
        <p:nvSpPr>
          <p:cNvPr id="11" name="TextBox 11"/>
          <p:cNvSpPr txBox="1"/>
          <p:nvPr/>
        </p:nvSpPr>
        <p:spPr>
          <a:xfrm>
            <a:off x="318251" y="7888296"/>
            <a:ext cx="17651498" cy="1948178"/>
          </a:xfrm>
          <a:prstGeom prst="rect">
            <a:avLst/>
          </a:prstGeom>
        </p:spPr>
        <p:txBody>
          <a:bodyPr lIns="0" tIns="0" rIns="0" bIns="0" rtlCol="0" anchor="t">
            <a:spAutoFit/>
          </a:bodyPr>
          <a:lstStyle/>
          <a:p>
            <a:pPr>
              <a:lnSpc>
                <a:spcPts val="2240"/>
              </a:lnSpc>
              <a:spcBef>
                <a:spcPct val="0"/>
              </a:spcBef>
            </a:pPr>
            <a:r>
              <a:rPr lang="en-US" sz="1400">
                <a:solidFill>
                  <a:srgbClr val="000000"/>
                </a:solidFill>
                <a:latin typeface="Times New Roman"/>
              </a:rPr>
              <a:t>[33] Sujoy Paul, Sourya Roy, and Amit K Roy-Chowdhury. W talc: Weakly-supervised temporal activity localization and classification. In Proceedings of the European Conference on Computer Vision (ECCV), pages 563–579, 2018</a:t>
            </a:r>
          </a:p>
          <a:p>
            <a:pPr>
              <a:lnSpc>
                <a:spcPts val="2240"/>
              </a:lnSpc>
              <a:spcBef>
                <a:spcPct val="0"/>
              </a:spcBef>
            </a:pPr>
            <a:r>
              <a:rPr lang="en-US" sz="1400">
                <a:solidFill>
                  <a:srgbClr val="000000"/>
                </a:solidFill>
                <a:latin typeface="Times New Roman"/>
              </a:rPr>
              <a:t>[49] Chenlin Zhang, Jianxin Wu, and Yin Li. Actionformer: Localizing moments of actions with transformers. In Eur. Conf. Comput. Vis., 2022</a:t>
            </a:r>
          </a:p>
          <a:p>
            <a:pPr>
              <a:lnSpc>
                <a:spcPts val="2240"/>
              </a:lnSpc>
              <a:spcBef>
                <a:spcPct val="0"/>
              </a:spcBef>
            </a:pPr>
            <a:r>
              <a:rPr lang="en-US" sz="1400">
                <a:solidFill>
                  <a:srgbClr val="000000"/>
                </a:solidFill>
                <a:latin typeface="Times New Roman"/>
              </a:rPr>
              <a:t>[21] Chuming Lin, Chengming Xu, Donghao Luo, Yabiao Wang, Ying Tai, Chengjie Wang, Jilin Li, Feiyue Huang, and Yan wei Fu. Learning salient boundary feature for anchor-free temporal action localization. In IEEE Conf. Comput. Vis. Pattern Recog., 2021</a:t>
            </a:r>
          </a:p>
          <a:p>
            <a:pPr>
              <a:lnSpc>
                <a:spcPts val="2240"/>
              </a:lnSpc>
              <a:spcBef>
                <a:spcPct val="0"/>
              </a:spcBef>
            </a:pPr>
            <a:r>
              <a:rPr lang="en-US" sz="1400">
                <a:solidFill>
                  <a:srgbClr val="000000"/>
                </a:solidFill>
                <a:latin typeface="Times New Roman"/>
              </a:rPr>
              <a:t>[34] Zhiwu Qing, Haisheng Su, Weihao Gan, Dongliang Wang, Wei Wu, Xiang Wang, Yu Qiao, Junjie Yan, Changxin Gao, and Nong Sang. Temporal context aggregation network for temporal action proposal refinement. In IEEE Conf. Comput. Vis. Pattern Recog., 2021</a:t>
            </a:r>
          </a:p>
          <a:p>
            <a:pPr>
              <a:lnSpc>
                <a:spcPts val="2240"/>
              </a:lnSpc>
              <a:spcBef>
                <a:spcPct val="0"/>
              </a:spcBef>
            </a:pPr>
            <a:r>
              <a:rPr lang="en-US" sz="1400">
                <a:solidFill>
                  <a:srgbClr val="000000"/>
                </a:solidFill>
                <a:latin typeface="Times New Roman"/>
              </a:rPr>
              <a:t>[51] Chen Zhao, Ali K Thabet, and Bernard Ghanem. Video self stitching graph network for temporal action localization. In Int. Conf. Comput. Vis., 2021</a:t>
            </a:r>
          </a:p>
        </p:txBody>
      </p:sp>
      <p:sp>
        <p:nvSpPr>
          <p:cNvPr id="12" name="TextBox 12"/>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14</a:t>
            </a:r>
          </a:p>
        </p:txBody>
      </p:sp>
      <p:sp>
        <p:nvSpPr>
          <p:cNvPr id="14" name="Freeform 14"/>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5"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6"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Related Work</a:t>
            </a:r>
          </a:p>
        </p:txBody>
      </p:sp>
      <p:sp>
        <p:nvSpPr>
          <p:cNvPr id="7" name="TextBox 7"/>
          <p:cNvSpPr txBox="1"/>
          <p:nvPr/>
        </p:nvSpPr>
        <p:spPr>
          <a:xfrm>
            <a:off x="716182" y="3334937"/>
            <a:ext cx="3665363" cy="675640"/>
          </a:xfrm>
          <a:prstGeom prst="rect">
            <a:avLst/>
          </a:prstGeom>
        </p:spPr>
        <p:txBody>
          <a:bodyPr lIns="0" tIns="0" rIns="0" bIns="0" rtlCol="0" anchor="t">
            <a:spAutoFit/>
          </a:bodyPr>
          <a:lstStyle/>
          <a:p>
            <a:pPr marL="690881" lvl="1" indent="-345440" algn="ctr">
              <a:lnSpc>
                <a:spcPts val="5120"/>
              </a:lnSpc>
              <a:buFont typeface="Arial"/>
              <a:buChar char="•"/>
            </a:pPr>
            <a:r>
              <a:rPr lang="en-US" sz="3200">
                <a:solidFill>
                  <a:srgbClr val="000000"/>
                </a:solidFill>
                <a:latin typeface="Times New Roman Bold"/>
              </a:rPr>
              <a:t>Segment-level</a:t>
            </a:r>
          </a:p>
        </p:txBody>
      </p:sp>
      <p:sp>
        <p:nvSpPr>
          <p:cNvPr id="8" name="TextBox 8"/>
          <p:cNvSpPr txBox="1"/>
          <p:nvPr/>
        </p:nvSpPr>
        <p:spPr>
          <a:xfrm>
            <a:off x="9197964" y="3334937"/>
            <a:ext cx="3590927" cy="675640"/>
          </a:xfrm>
          <a:prstGeom prst="rect">
            <a:avLst/>
          </a:prstGeom>
        </p:spPr>
        <p:txBody>
          <a:bodyPr lIns="0" tIns="0" rIns="0" bIns="0" rtlCol="0" anchor="t">
            <a:spAutoFit/>
          </a:bodyPr>
          <a:lstStyle/>
          <a:p>
            <a:pPr marL="690881" lvl="1" indent="-345440" algn="ctr">
              <a:lnSpc>
                <a:spcPts val="5120"/>
              </a:lnSpc>
              <a:buFont typeface="Arial"/>
              <a:buChar char="•"/>
            </a:pPr>
            <a:r>
              <a:rPr lang="en-US" sz="3200">
                <a:solidFill>
                  <a:srgbClr val="000000"/>
                </a:solidFill>
                <a:latin typeface="Times New Roman Bold"/>
              </a:rPr>
              <a:t>Instant-level</a:t>
            </a:r>
          </a:p>
        </p:txBody>
      </p:sp>
      <p:sp>
        <p:nvSpPr>
          <p:cNvPr id="9" name="TextBox 9"/>
          <p:cNvSpPr txBox="1"/>
          <p:nvPr/>
        </p:nvSpPr>
        <p:spPr>
          <a:xfrm>
            <a:off x="1363808" y="4189858"/>
            <a:ext cx="6947810" cy="1964055"/>
          </a:xfrm>
          <a:prstGeom prst="rect">
            <a:avLst/>
          </a:prstGeom>
        </p:spPr>
        <p:txBody>
          <a:bodyPr lIns="0" tIns="0" rIns="0" bIns="0" rtlCol="0" anchor="t">
            <a:spAutoFit/>
          </a:bodyPr>
          <a:lstStyle/>
          <a:p>
            <a:pPr marL="518160" lvl="1" indent="-259080">
              <a:lnSpc>
                <a:spcPts val="3840"/>
              </a:lnSpc>
              <a:buFont typeface="Arial"/>
              <a:buChar char="•"/>
            </a:pPr>
            <a:r>
              <a:rPr lang="en-US" sz="2400">
                <a:solidFill>
                  <a:srgbClr val="000000"/>
                </a:solidFill>
                <a:latin typeface="Times New Roman"/>
              </a:rPr>
              <a:t>Global feature &amp; More information</a:t>
            </a:r>
          </a:p>
          <a:p>
            <a:pPr marL="518160" lvl="1" indent="-259080">
              <a:lnSpc>
                <a:spcPts val="3840"/>
              </a:lnSpc>
              <a:buFont typeface="Arial"/>
              <a:buChar char="•"/>
            </a:pPr>
            <a:r>
              <a:rPr lang="en-US" sz="2400">
                <a:solidFill>
                  <a:srgbClr val="000000"/>
                </a:solidFill>
                <a:latin typeface="Times New Roman"/>
              </a:rPr>
              <a:t>Ignore detailed information at each instant</a:t>
            </a:r>
          </a:p>
          <a:p>
            <a:pPr marL="518160" lvl="1" indent="-259080">
              <a:lnSpc>
                <a:spcPts val="3840"/>
              </a:lnSpc>
              <a:buFont typeface="Arial"/>
              <a:buChar char="•"/>
            </a:pPr>
            <a:r>
              <a:rPr lang="en-US" sz="2400">
                <a:solidFill>
                  <a:srgbClr val="000000"/>
                </a:solidFill>
                <a:latin typeface="Times New Roman"/>
              </a:rPr>
              <a:t>Large receptive field</a:t>
            </a:r>
          </a:p>
          <a:p>
            <a:pPr>
              <a:lnSpc>
                <a:spcPts val="3840"/>
              </a:lnSpc>
            </a:pPr>
            <a:endParaRPr lang="en-US" sz="2400">
              <a:solidFill>
                <a:srgbClr val="000000"/>
              </a:solidFill>
              <a:latin typeface="Times New Roman"/>
            </a:endParaRPr>
          </a:p>
        </p:txBody>
      </p:sp>
      <p:sp>
        <p:nvSpPr>
          <p:cNvPr id="10" name="TextBox 10"/>
          <p:cNvSpPr txBox="1"/>
          <p:nvPr/>
        </p:nvSpPr>
        <p:spPr>
          <a:xfrm>
            <a:off x="9820099" y="4189858"/>
            <a:ext cx="7751719" cy="1964055"/>
          </a:xfrm>
          <a:prstGeom prst="rect">
            <a:avLst/>
          </a:prstGeom>
        </p:spPr>
        <p:txBody>
          <a:bodyPr lIns="0" tIns="0" rIns="0" bIns="0" rtlCol="0" anchor="t">
            <a:spAutoFit/>
          </a:bodyPr>
          <a:lstStyle/>
          <a:p>
            <a:pPr marL="518160" lvl="1" indent="-259080">
              <a:lnSpc>
                <a:spcPts val="3840"/>
              </a:lnSpc>
              <a:buFont typeface="Arial"/>
              <a:buChar char="•"/>
            </a:pPr>
            <a:r>
              <a:rPr lang="en-US" sz="2400">
                <a:solidFill>
                  <a:srgbClr val="000000"/>
                </a:solidFill>
                <a:latin typeface="Times New Roman"/>
              </a:rPr>
              <a:t>More detailed feature</a:t>
            </a:r>
          </a:p>
          <a:p>
            <a:pPr marL="518160" lvl="1" indent="-259080">
              <a:lnSpc>
                <a:spcPts val="3840"/>
              </a:lnSpc>
              <a:buFont typeface="Arial"/>
              <a:buChar char="•"/>
            </a:pPr>
            <a:r>
              <a:rPr lang="en-US" sz="2400">
                <a:solidFill>
                  <a:srgbClr val="000000"/>
                </a:solidFill>
                <a:latin typeface="Times New Roman"/>
              </a:rPr>
              <a:t>Do not consider the relation between adjacent instants</a:t>
            </a:r>
          </a:p>
          <a:p>
            <a:pPr marL="518160" lvl="1" indent="-259080">
              <a:lnSpc>
                <a:spcPts val="3840"/>
              </a:lnSpc>
              <a:buFont typeface="Arial"/>
              <a:buChar char="•"/>
            </a:pPr>
            <a:r>
              <a:rPr lang="en-US" sz="2400">
                <a:solidFill>
                  <a:srgbClr val="000000"/>
                </a:solidFill>
                <a:latin typeface="Times New Roman"/>
              </a:rPr>
              <a:t>Small receptive field</a:t>
            </a:r>
          </a:p>
          <a:p>
            <a:pPr>
              <a:lnSpc>
                <a:spcPts val="3840"/>
              </a:lnSpc>
            </a:pPr>
            <a:endParaRPr lang="en-US" sz="2400">
              <a:solidFill>
                <a:srgbClr val="000000"/>
              </a:solidFill>
              <a:latin typeface="Times New Roman"/>
            </a:endParaRPr>
          </a:p>
        </p:txBody>
      </p:sp>
      <p:sp>
        <p:nvSpPr>
          <p:cNvPr id="11" name="TextBox 11"/>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15</a:t>
            </a:r>
          </a:p>
        </p:txBody>
      </p:sp>
      <p:sp>
        <p:nvSpPr>
          <p:cNvPr id="13" name="Freeform 1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9701194" y="5633438"/>
            <a:ext cx="7139627" cy="2509393"/>
          </a:xfrm>
          <a:custGeom>
            <a:avLst/>
            <a:gdLst/>
            <a:ahLst/>
            <a:cxnLst/>
            <a:rect l="l" t="t" r="r" b="b"/>
            <a:pathLst>
              <a:path w="7139627" h="2509393">
                <a:moveTo>
                  <a:pt x="0" y="0"/>
                </a:moveTo>
                <a:lnTo>
                  <a:pt x="7139628" y="0"/>
                </a:lnTo>
                <a:lnTo>
                  <a:pt x="7139628" y="2509393"/>
                </a:lnTo>
                <a:lnTo>
                  <a:pt x="0" y="2509393"/>
                </a:lnTo>
                <a:lnTo>
                  <a:pt x="0" y="0"/>
                </a:lnTo>
                <a:close/>
              </a:path>
            </a:pathLst>
          </a:custGeom>
          <a:blipFill>
            <a:blip r:embed="rId2"/>
            <a:stretch>
              <a:fillRect/>
            </a:stretch>
          </a:blipFill>
        </p:spPr>
      </p:sp>
      <p:sp>
        <p:nvSpPr>
          <p:cNvPr id="6" name="Freeform 6"/>
          <p:cNvSpPr/>
          <p:nvPr/>
        </p:nvSpPr>
        <p:spPr>
          <a:xfrm>
            <a:off x="10618099" y="5414813"/>
            <a:ext cx="5127173" cy="3439586"/>
          </a:xfrm>
          <a:custGeom>
            <a:avLst/>
            <a:gdLst/>
            <a:ahLst/>
            <a:cxnLst/>
            <a:rect l="l" t="t" r="r" b="b"/>
            <a:pathLst>
              <a:path w="5127173" h="3439586">
                <a:moveTo>
                  <a:pt x="0" y="0"/>
                </a:moveTo>
                <a:lnTo>
                  <a:pt x="5127172" y="0"/>
                </a:lnTo>
                <a:lnTo>
                  <a:pt x="5127172" y="3439586"/>
                </a:lnTo>
                <a:lnTo>
                  <a:pt x="0" y="343958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7" name="Freeform 7"/>
          <p:cNvSpPr/>
          <p:nvPr/>
        </p:nvSpPr>
        <p:spPr>
          <a:xfrm>
            <a:off x="12497321" y="6776970"/>
            <a:ext cx="1368728" cy="919267"/>
          </a:xfrm>
          <a:custGeom>
            <a:avLst/>
            <a:gdLst/>
            <a:ahLst/>
            <a:cxnLst/>
            <a:rect l="l" t="t" r="r" b="b"/>
            <a:pathLst>
              <a:path w="1368728" h="919267">
                <a:moveTo>
                  <a:pt x="0" y="0"/>
                </a:moveTo>
                <a:lnTo>
                  <a:pt x="1368728" y="0"/>
                </a:lnTo>
                <a:lnTo>
                  <a:pt x="1368728" y="919267"/>
                </a:lnTo>
                <a:lnTo>
                  <a:pt x="0" y="91926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9" name="TextBox 9"/>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Related Work</a:t>
            </a:r>
          </a:p>
        </p:txBody>
      </p:sp>
      <p:sp>
        <p:nvSpPr>
          <p:cNvPr id="10" name="TextBox 10"/>
          <p:cNvSpPr txBox="1"/>
          <p:nvPr/>
        </p:nvSpPr>
        <p:spPr>
          <a:xfrm>
            <a:off x="632811" y="2344972"/>
            <a:ext cx="2206417"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Author idea</a:t>
            </a:r>
          </a:p>
        </p:txBody>
      </p:sp>
      <p:sp>
        <p:nvSpPr>
          <p:cNvPr id="11" name="TextBox 11"/>
          <p:cNvSpPr txBox="1"/>
          <p:nvPr/>
        </p:nvSpPr>
        <p:spPr>
          <a:xfrm>
            <a:off x="632811" y="3999865"/>
            <a:ext cx="16208010" cy="1143635"/>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a:rPr>
              <a:t>the action boundaries are modeled via an estimated relative probability distribution of the boundary.</a:t>
            </a:r>
          </a:p>
          <a:p>
            <a:pPr algn="ctr">
              <a:lnSpc>
                <a:spcPts val="4479"/>
              </a:lnSpc>
              <a:spcBef>
                <a:spcPct val="0"/>
              </a:spcBef>
            </a:pPr>
            <a:endParaRPr lang="en-US" sz="2799">
              <a:solidFill>
                <a:srgbClr val="000000"/>
              </a:solidFill>
              <a:latin typeface="Times New Roman"/>
            </a:endParaRPr>
          </a:p>
        </p:txBody>
      </p:sp>
      <p:sp>
        <p:nvSpPr>
          <p:cNvPr id="12" name="TextBox 12"/>
          <p:cNvSpPr txBox="1"/>
          <p:nvPr/>
        </p:nvSpPr>
        <p:spPr>
          <a:xfrm>
            <a:off x="632811" y="3163487"/>
            <a:ext cx="7385192"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a:rPr>
              <a:t>Segment-Level + Instant-Level = TriDet ?</a:t>
            </a:r>
          </a:p>
        </p:txBody>
      </p:sp>
      <p:sp>
        <p:nvSpPr>
          <p:cNvPr id="13" name="TextBox 13"/>
          <p:cNvSpPr txBox="1"/>
          <p:nvPr/>
        </p:nvSpPr>
        <p:spPr>
          <a:xfrm>
            <a:off x="10618099" y="8749624"/>
            <a:ext cx="1807326"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Bold"/>
              </a:rPr>
              <a:t>segment-level</a:t>
            </a:r>
          </a:p>
        </p:txBody>
      </p:sp>
      <p:sp>
        <p:nvSpPr>
          <p:cNvPr id="14" name="TextBox 14"/>
          <p:cNvSpPr txBox="1"/>
          <p:nvPr/>
        </p:nvSpPr>
        <p:spPr>
          <a:xfrm>
            <a:off x="12278022" y="7767548"/>
            <a:ext cx="1807326"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Bold"/>
              </a:rPr>
              <a:t>Instant-level</a:t>
            </a:r>
          </a:p>
        </p:txBody>
      </p:sp>
      <p:sp>
        <p:nvSpPr>
          <p:cNvPr id="15" name="TextBox 15"/>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16</a:t>
            </a:r>
          </a:p>
        </p:txBody>
      </p:sp>
      <p:sp>
        <p:nvSpPr>
          <p:cNvPr id="17" name="Freeform 17"/>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7"/>
            <a:stretch>
              <a:fillRect/>
            </a:stretch>
          </a:blipFill>
        </p:spPr>
      </p:sp>
      <p:sp>
        <p:nvSpPr>
          <p:cNvPr id="18"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9"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3046577" y="3084113"/>
            <a:ext cx="12302774" cy="4294364"/>
          </a:xfrm>
          <a:custGeom>
            <a:avLst/>
            <a:gdLst/>
            <a:ahLst/>
            <a:cxnLst/>
            <a:rect l="l" t="t" r="r" b="b"/>
            <a:pathLst>
              <a:path w="12302774" h="4294364">
                <a:moveTo>
                  <a:pt x="0" y="0"/>
                </a:moveTo>
                <a:lnTo>
                  <a:pt x="12302773" y="0"/>
                </a:lnTo>
                <a:lnTo>
                  <a:pt x="12302773" y="4294364"/>
                </a:lnTo>
                <a:lnTo>
                  <a:pt x="0" y="4294364"/>
                </a:lnTo>
                <a:lnTo>
                  <a:pt x="0" y="0"/>
                </a:lnTo>
                <a:close/>
              </a:path>
            </a:pathLst>
          </a:custGeom>
          <a:blipFill>
            <a:blip r:embed="rId2"/>
            <a:stretch>
              <a:fillRect/>
            </a:stretch>
          </a:blipFill>
        </p:spPr>
      </p:sp>
      <p:sp>
        <p:nvSpPr>
          <p:cNvPr id="6" name="Freeform 6"/>
          <p:cNvSpPr/>
          <p:nvPr/>
        </p:nvSpPr>
        <p:spPr>
          <a:xfrm rot="5400000">
            <a:off x="1892725" y="3786915"/>
            <a:ext cx="4656314" cy="3123708"/>
          </a:xfrm>
          <a:custGeom>
            <a:avLst/>
            <a:gdLst/>
            <a:ahLst/>
            <a:cxnLst/>
            <a:rect l="l" t="t" r="r" b="b"/>
            <a:pathLst>
              <a:path w="4656314" h="3123708">
                <a:moveTo>
                  <a:pt x="0" y="0"/>
                </a:moveTo>
                <a:lnTo>
                  <a:pt x="4656314" y="0"/>
                </a:lnTo>
                <a:lnTo>
                  <a:pt x="4656314" y="3123708"/>
                </a:lnTo>
                <a:lnTo>
                  <a:pt x="0" y="312370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8" name="TextBox 8"/>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17</a:t>
            </a:r>
          </a:p>
        </p:txBody>
      </p:sp>
      <p:sp>
        <p:nvSpPr>
          <p:cNvPr id="9" name="TextBox 9"/>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0" name="TextBox 10"/>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1" name="TextBox 11"/>
          <p:cNvSpPr txBox="1"/>
          <p:nvPr/>
        </p:nvSpPr>
        <p:spPr>
          <a:xfrm>
            <a:off x="3393025" y="7254652"/>
            <a:ext cx="1655713" cy="422274"/>
          </a:xfrm>
          <a:prstGeom prst="rect">
            <a:avLst/>
          </a:prstGeom>
        </p:spPr>
        <p:txBody>
          <a:bodyPr lIns="0" tIns="0" rIns="0" bIns="0" rtlCol="0" anchor="t">
            <a:spAutoFit/>
          </a:bodyPr>
          <a:lstStyle/>
          <a:p>
            <a:pPr algn="ctr">
              <a:lnSpc>
                <a:spcPts val="3200"/>
              </a:lnSpc>
              <a:spcBef>
                <a:spcPct val="0"/>
              </a:spcBef>
            </a:pPr>
            <a:r>
              <a:rPr lang="en-US" sz="2000">
                <a:solidFill>
                  <a:srgbClr val="000000"/>
                </a:solidFill>
                <a:latin typeface="Times New Roman Bold"/>
              </a:rPr>
              <a:t>I3D，SlowFast</a:t>
            </a:r>
          </a:p>
        </p:txBody>
      </p:sp>
      <p:sp>
        <p:nvSpPr>
          <p:cNvPr id="13" name="Freeform 1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5"/>
            <a:stretch>
              <a:fillRect/>
            </a:stretch>
          </a:blipFill>
        </p:spPr>
      </p:sp>
      <p:sp>
        <p:nvSpPr>
          <p:cNvPr id="14" name="TextBox 14"/>
          <p:cNvSpPr txBox="1"/>
          <p:nvPr/>
        </p:nvSpPr>
        <p:spPr>
          <a:xfrm>
            <a:off x="716182" y="9099241"/>
            <a:ext cx="16855636"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[8] Joao Carreira and Andrew Zisserman. Quo vadis, action recognition? a new model and the kinetics dataset. In IEEE Conf. Comput. Vis. Pattern Recog., 2017</a:t>
            </a:r>
          </a:p>
          <a:p>
            <a:pPr>
              <a:lnSpc>
                <a:spcPts val="2880"/>
              </a:lnSpc>
              <a:spcBef>
                <a:spcPct val="0"/>
              </a:spcBef>
            </a:pPr>
            <a:r>
              <a:rPr lang="en-US" sz="1800">
                <a:solidFill>
                  <a:srgbClr val="000000"/>
                </a:solidFill>
                <a:latin typeface="Times New Roman"/>
              </a:rPr>
              <a:t>[15] Christoph Feichtenhofer, Haoqi Fan, Jitendra Malik, and Kaiming He. Slowfast networks for video recognition. In Int. Conf. Comput. Vis., 2019</a:t>
            </a:r>
          </a:p>
        </p:txBody>
      </p:sp>
      <p:sp>
        <p:nvSpPr>
          <p:cNvPr id="15"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6"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3046577" y="3084113"/>
            <a:ext cx="12302774" cy="4294364"/>
          </a:xfrm>
          <a:custGeom>
            <a:avLst/>
            <a:gdLst/>
            <a:ahLst/>
            <a:cxnLst/>
            <a:rect l="l" t="t" r="r" b="b"/>
            <a:pathLst>
              <a:path w="12302774" h="4294364">
                <a:moveTo>
                  <a:pt x="0" y="0"/>
                </a:moveTo>
                <a:lnTo>
                  <a:pt x="12302773" y="0"/>
                </a:lnTo>
                <a:lnTo>
                  <a:pt x="12302773" y="4294364"/>
                </a:lnTo>
                <a:lnTo>
                  <a:pt x="0" y="4294364"/>
                </a:lnTo>
                <a:lnTo>
                  <a:pt x="0" y="0"/>
                </a:lnTo>
                <a:close/>
              </a:path>
            </a:pathLst>
          </a:custGeom>
          <a:blipFill>
            <a:blip r:embed="rId2"/>
            <a:stretch>
              <a:fillRect/>
            </a:stretch>
          </a:blipFill>
        </p:spPr>
      </p:sp>
      <p:sp>
        <p:nvSpPr>
          <p:cNvPr id="7" name="TextBox 7"/>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18</a:t>
            </a:r>
          </a:p>
        </p:txBody>
      </p:sp>
      <p:sp>
        <p:nvSpPr>
          <p:cNvPr id="8" name="TextBox 8"/>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9" name="TextBox 9"/>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0" name="Freeform 10"/>
          <p:cNvSpPr/>
          <p:nvPr/>
        </p:nvSpPr>
        <p:spPr>
          <a:xfrm>
            <a:off x="5286618" y="3084113"/>
            <a:ext cx="6467455" cy="4338720"/>
          </a:xfrm>
          <a:custGeom>
            <a:avLst/>
            <a:gdLst/>
            <a:ahLst/>
            <a:cxnLst/>
            <a:rect l="l" t="t" r="r" b="b"/>
            <a:pathLst>
              <a:path w="6467455" h="4338720">
                <a:moveTo>
                  <a:pt x="0" y="0"/>
                </a:moveTo>
                <a:lnTo>
                  <a:pt x="6467455" y="0"/>
                </a:lnTo>
                <a:lnTo>
                  <a:pt x="6467455" y="4338720"/>
                </a:lnTo>
                <a:lnTo>
                  <a:pt x="0" y="433872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1" name="TextBox 11"/>
          <p:cNvSpPr txBox="1"/>
          <p:nvPr/>
        </p:nvSpPr>
        <p:spPr>
          <a:xfrm>
            <a:off x="5900784" y="7393693"/>
            <a:ext cx="2764631" cy="459739"/>
          </a:xfrm>
          <a:prstGeom prst="rect">
            <a:avLst/>
          </a:prstGeom>
        </p:spPr>
        <p:txBody>
          <a:bodyPr lIns="0" tIns="0" rIns="0" bIns="0" rtlCol="0" anchor="t">
            <a:spAutoFit/>
          </a:bodyPr>
          <a:lstStyle/>
          <a:p>
            <a:pPr algn="ctr">
              <a:lnSpc>
                <a:spcPts val="3520"/>
              </a:lnSpc>
              <a:spcBef>
                <a:spcPct val="0"/>
              </a:spcBef>
            </a:pPr>
            <a:r>
              <a:rPr lang="en-US" sz="2200">
                <a:solidFill>
                  <a:srgbClr val="000000"/>
                </a:solidFill>
                <a:latin typeface="Times New Roman Bold"/>
              </a:rPr>
              <a:t>Max Pooling (stride=2)</a:t>
            </a:r>
          </a:p>
        </p:txBody>
      </p:sp>
      <p:sp>
        <p:nvSpPr>
          <p:cNvPr id="13" name="Freeform 1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5"/>
            <a:stretch>
              <a:fillRect/>
            </a:stretch>
          </a:blipFill>
        </p:spPr>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16182" y="3175061"/>
            <a:ext cx="4902701" cy="1968439"/>
          </a:xfrm>
          <a:custGeom>
            <a:avLst/>
            <a:gdLst/>
            <a:ahLst/>
            <a:cxnLst/>
            <a:rect l="l" t="t" r="r" b="b"/>
            <a:pathLst>
              <a:path w="4902701" h="1968439">
                <a:moveTo>
                  <a:pt x="0" y="0"/>
                </a:moveTo>
                <a:lnTo>
                  <a:pt x="4902701" y="0"/>
                </a:lnTo>
                <a:lnTo>
                  <a:pt x="4902701" y="1968439"/>
                </a:lnTo>
                <a:lnTo>
                  <a:pt x="0" y="1968439"/>
                </a:lnTo>
                <a:lnTo>
                  <a:pt x="0" y="0"/>
                </a:lnTo>
                <a:close/>
              </a:path>
            </a:pathLst>
          </a:custGeom>
          <a:blipFill>
            <a:blip r:embed="rId2"/>
            <a:stretch>
              <a:fillRect/>
            </a:stretch>
          </a:blipFill>
        </p:spPr>
      </p:sp>
      <p:sp>
        <p:nvSpPr>
          <p:cNvPr id="6" name="Freeform 6"/>
          <p:cNvSpPr/>
          <p:nvPr/>
        </p:nvSpPr>
        <p:spPr>
          <a:xfrm>
            <a:off x="716182" y="5494232"/>
            <a:ext cx="5940308" cy="3991511"/>
          </a:xfrm>
          <a:custGeom>
            <a:avLst/>
            <a:gdLst/>
            <a:ahLst/>
            <a:cxnLst/>
            <a:rect l="l" t="t" r="r" b="b"/>
            <a:pathLst>
              <a:path w="5940308" h="3991511">
                <a:moveTo>
                  <a:pt x="0" y="0"/>
                </a:moveTo>
                <a:lnTo>
                  <a:pt x="5940308" y="0"/>
                </a:lnTo>
                <a:lnTo>
                  <a:pt x="5940308" y="3991511"/>
                </a:lnTo>
                <a:lnTo>
                  <a:pt x="0" y="3991511"/>
                </a:lnTo>
                <a:lnTo>
                  <a:pt x="0" y="0"/>
                </a:lnTo>
                <a:close/>
              </a:path>
            </a:pathLst>
          </a:custGeom>
          <a:blipFill>
            <a:blip r:embed="rId3"/>
            <a:stretch>
              <a:fillRect/>
            </a:stretch>
          </a:blipFill>
        </p:spPr>
      </p:sp>
      <p:grpSp>
        <p:nvGrpSpPr>
          <p:cNvPr id="7" name="Group 7"/>
          <p:cNvGrpSpPr/>
          <p:nvPr/>
        </p:nvGrpSpPr>
        <p:grpSpPr>
          <a:xfrm>
            <a:off x="6801122" y="5061104"/>
            <a:ext cx="6248702" cy="1455956"/>
            <a:chOff x="0" y="0"/>
            <a:chExt cx="8331603" cy="1941275"/>
          </a:xfrm>
        </p:grpSpPr>
        <p:sp>
          <p:nvSpPr>
            <p:cNvPr id="8" name="Freeform 8"/>
            <p:cNvSpPr/>
            <p:nvPr/>
          </p:nvSpPr>
          <p:spPr>
            <a:xfrm>
              <a:off x="0" y="0"/>
              <a:ext cx="8266965" cy="1007834"/>
            </a:xfrm>
            <a:custGeom>
              <a:avLst/>
              <a:gdLst/>
              <a:ahLst/>
              <a:cxnLst/>
              <a:rect l="l" t="t" r="r" b="b"/>
              <a:pathLst>
                <a:path w="8266965" h="1007834">
                  <a:moveTo>
                    <a:pt x="0" y="0"/>
                  </a:moveTo>
                  <a:lnTo>
                    <a:pt x="8266965" y="0"/>
                  </a:lnTo>
                  <a:lnTo>
                    <a:pt x="8266965" y="1007834"/>
                  </a:lnTo>
                  <a:lnTo>
                    <a:pt x="0" y="1007834"/>
                  </a:lnTo>
                  <a:lnTo>
                    <a:pt x="0" y="0"/>
                  </a:lnTo>
                  <a:close/>
                </a:path>
              </a:pathLst>
            </a:custGeom>
            <a:blipFill>
              <a:blip r:embed="rId4"/>
              <a:stretch>
                <a:fillRect/>
              </a:stretch>
            </a:blipFill>
          </p:spPr>
        </p:sp>
        <p:sp>
          <p:nvSpPr>
            <p:cNvPr id="9" name="Freeform 9"/>
            <p:cNvSpPr/>
            <p:nvPr/>
          </p:nvSpPr>
          <p:spPr>
            <a:xfrm>
              <a:off x="0" y="902136"/>
              <a:ext cx="8331603" cy="1039139"/>
            </a:xfrm>
            <a:custGeom>
              <a:avLst/>
              <a:gdLst/>
              <a:ahLst/>
              <a:cxnLst/>
              <a:rect l="l" t="t" r="r" b="b"/>
              <a:pathLst>
                <a:path w="8331603" h="1039139">
                  <a:moveTo>
                    <a:pt x="0" y="0"/>
                  </a:moveTo>
                  <a:lnTo>
                    <a:pt x="8331603" y="0"/>
                  </a:lnTo>
                  <a:lnTo>
                    <a:pt x="8331603" y="1039139"/>
                  </a:lnTo>
                  <a:lnTo>
                    <a:pt x="0" y="1039139"/>
                  </a:lnTo>
                  <a:lnTo>
                    <a:pt x="0" y="0"/>
                  </a:lnTo>
                  <a:close/>
                </a:path>
              </a:pathLst>
            </a:custGeom>
            <a:blipFill>
              <a:blip r:embed="rId5"/>
              <a:stretch>
                <a:fillRect l="-775"/>
              </a:stretch>
            </a:blipFill>
          </p:spPr>
        </p:sp>
      </p:grpSp>
      <p:sp>
        <p:nvSpPr>
          <p:cNvPr id="11" name="TextBox 11"/>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2" name="TextBox 12"/>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3" name="TextBox 13"/>
          <p:cNvSpPr txBox="1"/>
          <p:nvPr/>
        </p:nvSpPr>
        <p:spPr>
          <a:xfrm>
            <a:off x="6307899" y="2648819"/>
            <a:ext cx="2535683" cy="581660"/>
          </a:xfrm>
          <a:prstGeom prst="rect">
            <a:avLst/>
          </a:prstGeom>
        </p:spPr>
        <p:txBody>
          <a:bodyPr wrap="square" lIns="0" tIns="0" rIns="0" bIns="0" rtlCol="0" anchor="t">
            <a:spAutoFit/>
          </a:bodyPr>
          <a:lstStyle/>
          <a:p>
            <a:pPr marL="604519" lvl="1" indent="-302260" algn="ctr">
              <a:lnSpc>
                <a:spcPts val="4479"/>
              </a:lnSpc>
              <a:buFont typeface="Arial"/>
              <a:buChar char="•"/>
            </a:pPr>
            <a:r>
              <a:rPr lang="en-US" sz="2799" dirty="0">
                <a:solidFill>
                  <a:srgbClr val="000000"/>
                </a:solidFill>
                <a:latin typeface="Times New Roman Bold"/>
              </a:rPr>
              <a:t>Instant-level</a:t>
            </a:r>
          </a:p>
        </p:txBody>
      </p:sp>
      <p:sp>
        <p:nvSpPr>
          <p:cNvPr id="14" name="TextBox 14"/>
          <p:cNvSpPr txBox="1"/>
          <p:nvPr/>
        </p:nvSpPr>
        <p:spPr>
          <a:xfrm>
            <a:off x="6801122" y="6781800"/>
            <a:ext cx="5941516" cy="992505"/>
          </a:xfrm>
          <a:prstGeom prst="rect">
            <a:avLst/>
          </a:prstGeom>
        </p:spPr>
        <p:txBody>
          <a:bodyPr lIns="0" tIns="0" rIns="0" bIns="0" rtlCol="0" anchor="t">
            <a:spAutoFit/>
          </a:bodyPr>
          <a:lstStyle/>
          <a:p>
            <a:pPr marL="518160" lvl="1" indent="-259080">
              <a:lnSpc>
                <a:spcPts val="3840"/>
              </a:lnSpc>
              <a:buFont typeface="Arial"/>
              <a:buChar char="•"/>
            </a:pPr>
            <a:r>
              <a:rPr lang="en-US" sz="2400">
                <a:solidFill>
                  <a:srgbClr val="000000"/>
                </a:solidFill>
                <a:latin typeface="Times New Roman Bold"/>
              </a:rPr>
              <a:t>FC </a:t>
            </a:r>
            <a:r>
              <a:rPr lang="en-US" sz="2400">
                <a:solidFill>
                  <a:srgbClr val="000000"/>
                </a:solidFill>
                <a:latin typeface="Times New Roman"/>
              </a:rPr>
              <a:t>: Fully-Connected layer</a:t>
            </a:r>
          </a:p>
          <a:p>
            <a:pPr marL="518160" lvl="1" indent="-259080">
              <a:lnSpc>
                <a:spcPts val="3840"/>
              </a:lnSpc>
              <a:buFont typeface="Arial"/>
              <a:buChar char="•"/>
            </a:pPr>
            <a:r>
              <a:rPr lang="en-US" sz="2400">
                <a:solidFill>
                  <a:srgbClr val="000000"/>
                </a:solidFill>
                <a:latin typeface="Times New Roman Bold"/>
              </a:rPr>
              <a:t>Convw</a:t>
            </a:r>
            <a:r>
              <a:rPr lang="en-US" sz="2400">
                <a:solidFill>
                  <a:srgbClr val="000000"/>
                </a:solidFill>
                <a:latin typeface="Times New Roman"/>
              </a:rPr>
              <a:t> : 1-D depth-wise convolution layer</a:t>
            </a:r>
          </a:p>
        </p:txBody>
      </p:sp>
      <p:sp>
        <p:nvSpPr>
          <p:cNvPr id="15" name="TextBox 15"/>
          <p:cNvSpPr txBox="1"/>
          <p:nvPr/>
        </p:nvSpPr>
        <p:spPr>
          <a:xfrm>
            <a:off x="632811" y="9380968"/>
            <a:ext cx="13612722"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a:rPr>
              <a:t>[11] Franc¸ois Chollet. Xception: Deep learning with depthwise separable convolutions. In IEEE Conf. Comput. Vis. PatternRecog., 2017</a:t>
            </a:r>
          </a:p>
        </p:txBody>
      </p:sp>
      <p:sp>
        <p:nvSpPr>
          <p:cNvPr id="16" name="TextBox 16"/>
          <p:cNvSpPr txBox="1"/>
          <p:nvPr/>
        </p:nvSpPr>
        <p:spPr>
          <a:xfrm>
            <a:off x="6307899" y="3412644"/>
            <a:ext cx="11980101" cy="1143635"/>
          </a:xfrm>
          <a:prstGeom prst="rect">
            <a:avLst/>
          </a:prstGeom>
        </p:spPr>
        <p:txBody>
          <a:bodyPr lIns="0" tIns="0" rIns="0" bIns="0" rtlCol="0" anchor="t">
            <a:spAutoFit/>
          </a:bodyPr>
          <a:lstStyle/>
          <a:p>
            <a:pPr marL="604519" lvl="1" indent="-302260">
              <a:lnSpc>
                <a:spcPts val="4479"/>
              </a:lnSpc>
              <a:spcBef>
                <a:spcPct val="0"/>
              </a:spcBef>
              <a:buFont typeface="Arial"/>
              <a:buChar char="•"/>
            </a:pPr>
            <a:r>
              <a:rPr lang="en-US" sz="2799">
                <a:solidFill>
                  <a:srgbClr val="000000"/>
                </a:solidFill>
                <a:latin typeface="Times New Roman"/>
              </a:rPr>
              <a:t>Increase the feature discriminability between action and non-action instant by enlarging their feature distance with the video-level average feature.</a:t>
            </a:r>
          </a:p>
        </p:txBody>
      </p:sp>
      <p:sp>
        <p:nvSpPr>
          <p:cNvPr id="17" name="AutoShape 17"/>
          <p:cNvSpPr/>
          <p:nvPr/>
        </p:nvSpPr>
        <p:spPr>
          <a:xfrm>
            <a:off x="7521295" y="5541857"/>
            <a:ext cx="1774266" cy="0"/>
          </a:xfrm>
          <a:prstGeom prst="line">
            <a:avLst/>
          </a:prstGeom>
          <a:ln w="95250" cap="flat">
            <a:solidFill>
              <a:srgbClr val="FF3131"/>
            </a:solidFill>
            <a:prstDash val="solid"/>
            <a:headEnd type="none" w="sm" len="sm"/>
            <a:tailEnd type="none" w="sm" len="sm"/>
          </a:ln>
        </p:spPr>
      </p:sp>
      <p:sp>
        <p:nvSpPr>
          <p:cNvPr id="18" name="TextBox 18"/>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19</a:t>
            </a:r>
          </a:p>
        </p:txBody>
      </p:sp>
      <p:sp>
        <p:nvSpPr>
          <p:cNvPr id="19" name="TextBox 19"/>
          <p:cNvSpPr txBox="1"/>
          <p:nvPr/>
        </p:nvSpPr>
        <p:spPr>
          <a:xfrm>
            <a:off x="8843582" y="2728750"/>
            <a:ext cx="1672018" cy="436244"/>
          </a:xfrm>
          <a:prstGeom prst="rect">
            <a:avLst/>
          </a:prstGeom>
        </p:spPr>
        <p:txBody>
          <a:bodyPr wrap="square" lIns="0" tIns="0" rIns="0" bIns="0" rtlCol="0" anchor="t">
            <a:spAutoFit/>
          </a:bodyPr>
          <a:lstStyle/>
          <a:p>
            <a:pPr algn="ctr">
              <a:lnSpc>
                <a:spcPts val="3360"/>
              </a:lnSpc>
              <a:spcBef>
                <a:spcPct val="0"/>
              </a:spcBef>
            </a:pPr>
            <a:r>
              <a:rPr lang="en-US" sz="2100" dirty="0">
                <a:solidFill>
                  <a:srgbClr val="000000"/>
                </a:solidFill>
                <a:latin typeface="Times New Roman Bold"/>
              </a:rPr>
              <a:t>[element-wise]</a:t>
            </a:r>
          </a:p>
        </p:txBody>
      </p:sp>
      <p:sp>
        <p:nvSpPr>
          <p:cNvPr id="21" name="Freeform 21"/>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22"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3"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2</a:t>
            </a:r>
          </a:p>
        </p:txBody>
      </p:sp>
      <p:sp>
        <p:nvSpPr>
          <p:cNvPr id="7" name="TextBox 7"/>
          <p:cNvSpPr txBox="1"/>
          <p:nvPr/>
        </p:nvSpPr>
        <p:spPr>
          <a:xfrm>
            <a:off x="3422819" y="3117009"/>
            <a:ext cx="2292181" cy="675640"/>
          </a:xfrm>
          <a:prstGeom prst="rect">
            <a:avLst/>
          </a:prstGeom>
        </p:spPr>
        <p:txBody>
          <a:bodyPr wrap="square" lIns="0" tIns="0" rIns="0" bIns="0" rtlCol="0" anchor="t">
            <a:spAutoFit/>
          </a:bodyPr>
          <a:lstStyle/>
          <a:p>
            <a:pPr>
              <a:lnSpc>
                <a:spcPts val="5119"/>
              </a:lnSpc>
            </a:pPr>
            <a:r>
              <a:rPr lang="en-US" sz="3199" dirty="0">
                <a:solidFill>
                  <a:srgbClr val="000000"/>
                </a:solidFill>
                <a:latin typeface="Times New Roman Bold"/>
              </a:rPr>
              <a:t>Introduction</a:t>
            </a:r>
          </a:p>
        </p:txBody>
      </p:sp>
      <p:sp>
        <p:nvSpPr>
          <p:cNvPr id="8" name="TextBox 8"/>
          <p:cNvSpPr txBox="1"/>
          <p:nvPr/>
        </p:nvSpPr>
        <p:spPr>
          <a:xfrm>
            <a:off x="3422819" y="4401510"/>
            <a:ext cx="2467351" cy="675640"/>
          </a:xfrm>
          <a:prstGeom prst="rect">
            <a:avLst/>
          </a:prstGeom>
        </p:spPr>
        <p:txBody>
          <a:bodyPr lIns="0" tIns="0" rIns="0" bIns="0" rtlCol="0" anchor="t">
            <a:spAutoFit/>
          </a:bodyPr>
          <a:lstStyle/>
          <a:p>
            <a:pPr>
              <a:lnSpc>
                <a:spcPts val="5119"/>
              </a:lnSpc>
            </a:pPr>
            <a:r>
              <a:rPr lang="en-US" sz="3199">
                <a:solidFill>
                  <a:srgbClr val="000000"/>
                </a:solidFill>
                <a:latin typeface="Times New Roman Bold"/>
              </a:rPr>
              <a:t>Related Work</a:t>
            </a:r>
          </a:p>
        </p:txBody>
      </p:sp>
      <p:sp>
        <p:nvSpPr>
          <p:cNvPr id="9" name="TextBox 9"/>
          <p:cNvSpPr txBox="1"/>
          <p:nvPr/>
        </p:nvSpPr>
        <p:spPr>
          <a:xfrm>
            <a:off x="3422819" y="5686010"/>
            <a:ext cx="1440134" cy="675640"/>
          </a:xfrm>
          <a:prstGeom prst="rect">
            <a:avLst/>
          </a:prstGeom>
        </p:spPr>
        <p:txBody>
          <a:bodyPr lIns="0" tIns="0" rIns="0" bIns="0" rtlCol="0" anchor="t">
            <a:spAutoFit/>
          </a:bodyPr>
          <a:lstStyle/>
          <a:p>
            <a:pPr>
              <a:lnSpc>
                <a:spcPts val="5119"/>
              </a:lnSpc>
            </a:pPr>
            <a:r>
              <a:rPr lang="en-US" sz="3199">
                <a:solidFill>
                  <a:srgbClr val="000000"/>
                </a:solidFill>
                <a:latin typeface="Times New Roman Bold"/>
              </a:rPr>
              <a:t>Method</a:t>
            </a:r>
          </a:p>
        </p:txBody>
      </p:sp>
      <p:sp>
        <p:nvSpPr>
          <p:cNvPr id="10" name="TextBox 10"/>
          <p:cNvSpPr txBox="1"/>
          <p:nvPr/>
        </p:nvSpPr>
        <p:spPr>
          <a:xfrm>
            <a:off x="3422819" y="6970511"/>
            <a:ext cx="2292181" cy="675640"/>
          </a:xfrm>
          <a:prstGeom prst="rect">
            <a:avLst/>
          </a:prstGeom>
        </p:spPr>
        <p:txBody>
          <a:bodyPr wrap="square" lIns="0" tIns="0" rIns="0" bIns="0" rtlCol="0" anchor="t">
            <a:spAutoFit/>
          </a:bodyPr>
          <a:lstStyle/>
          <a:p>
            <a:pPr>
              <a:lnSpc>
                <a:spcPts val="5119"/>
              </a:lnSpc>
            </a:pPr>
            <a:r>
              <a:rPr lang="en-US" sz="3199" dirty="0">
                <a:solidFill>
                  <a:srgbClr val="000000"/>
                </a:solidFill>
                <a:latin typeface="Times New Roman Bold"/>
              </a:rPr>
              <a:t>Experiments</a:t>
            </a:r>
          </a:p>
        </p:txBody>
      </p:sp>
      <p:sp>
        <p:nvSpPr>
          <p:cNvPr id="11" name="TextBox 11"/>
          <p:cNvSpPr txBox="1"/>
          <p:nvPr/>
        </p:nvSpPr>
        <p:spPr>
          <a:xfrm>
            <a:off x="3422819" y="8255011"/>
            <a:ext cx="1961186" cy="675640"/>
          </a:xfrm>
          <a:prstGeom prst="rect">
            <a:avLst/>
          </a:prstGeom>
        </p:spPr>
        <p:txBody>
          <a:bodyPr lIns="0" tIns="0" rIns="0" bIns="0" rtlCol="0" anchor="t">
            <a:spAutoFit/>
          </a:bodyPr>
          <a:lstStyle/>
          <a:p>
            <a:pPr>
              <a:lnSpc>
                <a:spcPts val="5119"/>
              </a:lnSpc>
            </a:pPr>
            <a:r>
              <a:rPr lang="en-US" sz="3199" dirty="0">
                <a:solidFill>
                  <a:srgbClr val="000000"/>
                </a:solidFill>
                <a:latin typeface="Times New Roman Bold"/>
              </a:rPr>
              <a:t>Conclusion</a:t>
            </a:r>
          </a:p>
        </p:txBody>
      </p:sp>
      <p:sp>
        <p:nvSpPr>
          <p:cNvPr id="12" name="TextBox 12"/>
          <p:cNvSpPr txBox="1"/>
          <p:nvPr/>
        </p:nvSpPr>
        <p:spPr>
          <a:xfrm>
            <a:off x="2130466" y="3183684"/>
            <a:ext cx="682307" cy="581025"/>
          </a:xfrm>
          <a:prstGeom prst="rect">
            <a:avLst/>
          </a:prstGeom>
        </p:spPr>
        <p:txBody>
          <a:bodyPr lIns="0" tIns="0" rIns="0" bIns="0" rtlCol="0" anchor="t">
            <a:spAutoFit/>
          </a:bodyPr>
          <a:lstStyle/>
          <a:p>
            <a:pPr>
              <a:lnSpc>
                <a:spcPts val="4800"/>
              </a:lnSpc>
            </a:pPr>
            <a:r>
              <a:rPr lang="en-US" sz="3000">
                <a:solidFill>
                  <a:srgbClr val="000000"/>
                </a:solidFill>
                <a:latin typeface="Poppins Medium"/>
              </a:rPr>
              <a:t>I</a:t>
            </a:r>
          </a:p>
        </p:txBody>
      </p:sp>
      <p:sp>
        <p:nvSpPr>
          <p:cNvPr id="13" name="TextBox 13"/>
          <p:cNvSpPr txBox="1"/>
          <p:nvPr/>
        </p:nvSpPr>
        <p:spPr>
          <a:xfrm>
            <a:off x="2130466" y="4468185"/>
            <a:ext cx="682307" cy="581025"/>
          </a:xfrm>
          <a:prstGeom prst="rect">
            <a:avLst/>
          </a:prstGeom>
        </p:spPr>
        <p:txBody>
          <a:bodyPr lIns="0" tIns="0" rIns="0" bIns="0" rtlCol="0" anchor="t">
            <a:spAutoFit/>
          </a:bodyPr>
          <a:lstStyle/>
          <a:p>
            <a:pPr>
              <a:lnSpc>
                <a:spcPts val="4800"/>
              </a:lnSpc>
            </a:pPr>
            <a:r>
              <a:rPr lang="en-US" sz="3000">
                <a:solidFill>
                  <a:srgbClr val="000000"/>
                </a:solidFill>
                <a:latin typeface="Poppins Medium"/>
              </a:rPr>
              <a:t>II</a:t>
            </a:r>
          </a:p>
        </p:txBody>
      </p:sp>
      <p:sp>
        <p:nvSpPr>
          <p:cNvPr id="14" name="TextBox 14"/>
          <p:cNvSpPr txBox="1"/>
          <p:nvPr/>
        </p:nvSpPr>
        <p:spPr>
          <a:xfrm>
            <a:off x="2130466" y="5752685"/>
            <a:ext cx="682307" cy="581025"/>
          </a:xfrm>
          <a:prstGeom prst="rect">
            <a:avLst/>
          </a:prstGeom>
        </p:spPr>
        <p:txBody>
          <a:bodyPr lIns="0" tIns="0" rIns="0" bIns="0" rtlCol="0" anchor="t">
            <a:spAutoFit/>
          </a:bodyPr>
          <a:lstStyle/>
          <a:p>
            <a:pPr>
              <a:lnSpc>
                <a:spcPts val="4800"/>
              </a:lnSpc>
            </a:pPr>
            <a:r>
              <a:rPr lang="en-US" sz="3000">
                <a:solidFill>
                  <a:srgbClr val="000000"/>
                </a:solidFill>
                <a:latin typeface="Poppins Medium"/>
              </a:rPr>
              <a:t>III</a:t>
            </a:r>
          </a:p>
        </p:txBody>
      </p:sp>
      <p:sp>
        <p:nvSpPr>
          <p:cNvPr id="15" name="TextBox 15"/>
          <p:cNvSpPr txBox="1"/>
          <p:nvPr/>
        </p:nvSpPr>
        <p:spPr>
          <a:xfrm>
            <a:off x="2130466" y="7037186"/>
            <a:ext cx="682307" cy="581025"/>
          </a:xfrm>
          <a:prstGeom prst="rect">
            <a:avLst/>
          </a:prstGeom>
        </p:spPr>
        <p:txBody>
          <a:bodyPr lIns="0" tIns="0" rIns="0" bIns="0" rtlCol="0" anchor="t">
            <a:spAutoFit/>
          </a:bodyPr>
          <a:lstStyle/>
          <a:p>
            <a:pPr>
              <a:lnSpc>
                <a:spcPts val="4800"/>
              </a:lnSpc>
            </a:pPr>
            <a:r>
              <a:rPr lang="en-US" sz="3000">
                <a:solidFill>
                  <a:srgbClr val="000000"/>
                </a:solidFill>
                <a:latin typeface="Poppins Medium"/>
              </a:rPr>
              <a:t>IV</a:t>
            </a:r>
          </a:p>
        </p:txBody>
      </p:sp>
      <p:sp>
        <p:nvSpPr>
          <p:cNvPr id="16" name="TextBox 16"/>
          <p:cNvSpPr txBox="1"/>
          <p:nvPr/>
        </p:nvSpPr>
        <p:spPr>
          <a:xfrm>
            <a:off x="2130466" y="8321686"/>
            <a:ext cx="682307" cy="581025"/>
          </a:xfrm>
          <a:prstGeom prst="rect">
            <a:avLst/>
          </a:prstGeom>
        </p:spPr>
        <p:txBody>
          <a:bodyPr lIns="0" tIns="0" rIns="0" bIns="0" rtlCol="0" anchor="t">
            <a:spAutoFit/>
          </a:bodyPr>
          <a:lstStyle/>
          <a:p>
            <a:pPr>
              <a:lnSpc>
                <a:spcPts val="4800"/>
              </a:lnSpc>
            </a:pPr>
            <a:r>
              <a:rPr lang="en-US" sz="3000">
                <a:solidFill>
                  <a:srgbClr val="000000"/>
                </a:solidFill>
                <a:latin typeface="Poppins Medium"/>
              </a:rPr>
              <a:t>V</a:t>
            </a:r>
          </a:p>
        </p:txBody>
      </p:sp>
      <p:sp>
        <p:nvSpPr>
          <p:cNvPr id="17" name="TextBox 17"/>
          <p:cNvSpPr txBox="1"/>
          <p:nvPr/>
        </p:nvSpPr>
        <p:spPr>
          <a:xfrm>
            <a:off x="2130466" y="1839273"/>
            <a:ext cx="6229405" cy="790575"/>
          </a:xfrm>
          <a:prstGeom prst="rect">
            <a:avLst/>
          </a:prstGeom>
        </p:spPr>
        <p:txBody>
          <a:bodyPr lIns="0" tIns="0" rIns="0" bIns="0" rtlCol="0" anchor="t">
            <a:spAutoFit/>
          </a:bodyPr>
          <a:lstStyle/>
          <a:p>
            <a:pPr>
              <a:lnSpc>
                <a:spcPts val="5519"/>
              </a:lnSpc>
            </a:pPr>
            <a:r>
              <a:rPr lang="en-US" sz="4599" spc="142">
                <a:solidFill>
                  <a:srgbClr val="000000"/>
                </a:solidFill>
                <a:latin typeface="Times New Roman Bold"/>
              </a:rPr>
              <a:t>Table of Contents</a:t>
            </a:r>
          </a:p>
        </p:txBody>
      </p:sp>
      <p:sp>
        <p:nvSpPr>
          <p:cNvPr id="18" name="AutoShape 18"/>
          <p:cNvSpPr/>
          <p:nvPr/>
        </p:nvSpPr>
        <p:spPr>
          <a:xfrm>
            <a:off x="5890170" y="3536109"/>
            <a:ext cx="8435287" cy="0"/>
          </a:xfrm>
          <a:prstGeom prst="line">
            <a:avLst/>
          </a:prstGeom>
          <a:ln w="38100" cap="flat">
            <a:solidFill>
              <a:srgbClr val="00C49A"/>
            </a:solidFill>
            <a:prstDash val="sysDot"/>
            <a:headEnd type="none" w="sm" len="sm"/>
            <a:tailEnd type="none" w="sm" len="sm"/>
          </a:ln>
        </p:spPr>
      </p:sp>
      <p:sp>
        <p:nvSpPr>
          <p:cNvPr id="19" name="TextBox 19"/>
          <p:cNvSpPr txBox="1"/>
          <p:nvPr/>
        </p:nvSpPr>
        <p:spPr>
          <a:xfrm>
            <a:off x="14325779" y="3227817"/>
            <a:ext cx="1472952" cy="483234"/>
          </a:xfrm>
          <a:prstGeom prst="rect">
            <a:avLst/>
          </a:prstGeom>
        </p:spPr>
        <p:txBody>
          <a:bodyPr lIns="0" tIns="0" rIns="0" bIns="0" rtlCol="0" anchor="t">
            <a:spAutoFit/>
          </a:bodyPr>
          <a:lstStyle/>
          <a:p>
            <a:pPr algn="ctr">
              <a:lnSpc>
                <a:spcPts val="3680"/>
              </a:lnSpc>
              <a:spcBef>
                <a:spcPct val="0"/>
              </a:spcBef>
            </a:pPr>
            <a:r>
              <a:rPr lang="en-US" sz="2300">
                <a:solidFill>
                  <a:srgbClr val="000000"/>
                </a:solidFill>
                <a:latin typeface="Times New Roman Bold"/>
              </a:rPr>
              <a:t>P. 3 ~ P.10 </a:t>
            </a:r>
          </a:p>
        </p:txBody>
      </p:sp>
      <p:sp>
        <p:nvSpPr>
          <p:cNvPr id="20" name="AutoShape 20"/>
          <p:cNvSpPr/>
          <p:nvPr/>
        </p:nvSpPr>
        <p:spPr>
          <a:xfrm flipV="1">
            <a:off x="5890170" y="4766952"/>
            <a:ext cx="8435609" cy="23917"/>
          </a:xfrm>
          <a:prstGeom prst="line">
            <a:avLst/>
          </a:prstGeom>
          <a:ln w="38100" cap="flat">
            <a:solidFill>
              <a:srgbClr val="00C49A"/>
            </a:solidFill>
            <a:prstDash val="sysDot"/>
            <a:headEnd type="none" w="sm" len="sm"/>
            <a:tailEnd type="none" w="sm" len="sm"/>
          </a:ln>
        </p:spPr>
      </p:sp>
      <p:sp>
        <p:nvSpPr>
          <p:cNvPr id="21" name="TextBox 21"/>
          <p:cNvSpPr txBox="1"/>
          <p:nvPr/>
        </p:nvSpPr>
        <p:spPr>
          <a:xfrm>
            <a:off x="14325779" y="4458660"/>
            <a:ext cx="1618952" cy="483234"/>
          </a:xfrm>
          <a:prstGeom prst="rect">
            <a:avLst/>
          </a:prstGeom>
        </p:spPr>
        <p:txBody>
          <a:bodyPr lIns="0" tIns="0" rIns="0" bIns="0" rtlCol="0" anchor="t">
            <a:spAutoFit/>
          </a:bodyPr>
          <a:lstStyle/>
          <a:p>
            <a:pPr algn="ctr">
              <a:lnSpc>
                <a:spcPts val="3680"/>
              </a:lnSpc>
              <a:spcBef>
                <a:spcPct val="0"/>
              </a:spcBef>
            </a:pPr>
            <a:r>
              <a:rPr lang="en-US" sz="2300">
                <a:solidFill>
                  <a:srgbClr val="000000"/>
                </a:solidFill>
                <a:latin typeface="Times New Roman Bold"/>
              </a:rPr>
              <a:t>P. 11 ~ P.16 </a:t>
            </a:r>
          </a:p>
        </p:txBody>
      </p:sp>
      <p:sp>
        <p:nvSpPr>
          <p:cNvPr id="22" name="AutoShape 22"/>
          <p:cNvSpPr/>
          <p:nvPr/>
        </p:nvSpPr>
        <p:spPr>
          <a:xfrm>
            <a:off x="4862953" y="6051452"/>
            <a:ext cx="9462826" cy="0"/>
          </a:xfrm>
          <a:prstGeom prst="line">
            <a:avLst/>
          </a:prstGeom>
          <a:ln w="38100" cap="flat">
            <a:solidFill>
              <a:srgbClr val="00C49A"/>
            </a:solidFill>
            <a:prstDash val="sysDot"/>
            <a:headEnd type="none" w="sm" len="sm"/>
            <a:tailEnd type="none" w="sm" len="sm"/>
          </a:ln>
        </p:spPr>
      </p:sp>
      <p:sp>
        <p:nvSpPr>
          <p:cNvPr id="23" name="TextBox 23"/>
          <p:cNvSpPr txBox="1"/>
          <p:nvPr/>
        </p:nvSpPr>
        <p:spPr>
          <a:xfrm>
            <a:off x="14325779" y="5743160"/>
            <a:ext cx="1618952" cy="483234"/>
          </a:xfrm>
          <a:prstGeom prst="rect">
            <a:avLst/>
          </a:prstGeom>
        </p:spPr>
        <p:txBody>
          <a:bodyPr lIns="0" tIns="0" rIns="0" bIns="0" rtlCol="0" anchor="t">
            <a:spAutoFit/>
          </a:bodyPr>
          <a:lstStyle/>
          <a:p>
            <a:pPr algn="ctr">
              <a:lnSpc>
                <a:spcPts val="3680"/>
              </a:lnSpc>
              <a:spcBef>
                <a:spcPct val="0"/>
              </a:spcBef>
            </a:pPr>
            <a:r>
              <a:rPr lang="en-US" sz="2300" dirty="0">
                <a:solidFill>
                  <a:srgbClr val="000000"/>
                </a:solidFill>
                <a:latin typeface="Times New Roman Bold"/>
              </a:rPr>
              <a:t>P. 17 ~ </a:t>
            </a:r>
            <a:r>
              <a:rPr lang="en-US" sz="2300" dirty="0" smtClean="0">
                <a:solidFill>
                  <a:srgbClr val="000000"/>
                </a:solidFill>
                <a:latin typeface="Times New Roman Bold"/>
              </a:rPr>
              <a:t>P.29 </a:t>
            </a:r>
            <a:endParaRPr lang="en-US" sz="2300" dirty="0">
              <a:solidFill>
                <a:srgbClr val="000000"/>
              </a:solidFill>
              <a:latin typeface="Times New Roman Bold"/>
            </a:endParaRPr>
          </a:p>
        </p:txBody>
      </p:sp>
      <p:sp>
        <p:nvSpPr>
          <p:cNvPr id="24" name="AutoShape 24"/>
          <p:cNvSpPr/>
          <p:nvPr/>
        </p:nvSpPr>
        <p:spPr>
          <a:xfrm flipV="1">
            <a:off x="5592426" y="7353054"/>
            <a:ext cx="8766395" cy="36558"/>
          </a:xfrm>
          <a:prstGeom prst="line">
            <a:avLst/>
          </a:prstGeom>
          <a:ln w="38100" cap="flat">
            <a:solidFill>
              <a:srgbClr val="00C49A"/>
            </a:solidFill>
            <a:prstDash val="sysDot"/>
            <a:headEnd type="none" w="sm" len="sm"/>
            <a:tailEnd type="none" w="sm" len="sm"/>
          </a:ln>
        </p:spPr>
      </p:sp>
      <p:sp>
        <p:nvSpPr>
          <p:cNvPr id="25" name="TextBox 25"/>
          <p:cNvSpPr txBox="1"/>
          <p:nvPr/>
        </p:nvSpPr>
        <p:spPr>
          <a:xfrm>
            <a:off x="14325779" y="7086081"/>
            <a:ext cx="1618952" cy="474489"/>
          </a:xfrm>
          <a:prstGeom prst="rect">
            <a:avLst/>
          </a:prstGeom>
        </p:spPr>
        <p:txBody>
          <a:bodyPr lIns="0" tIns="0" rIns="0" bIns="0" rtlCol="0" anchor="t">
            <a:spAutoFit/>
          </a:bodyPr>
          <a:lstStyle/>
          <a:p>
            <a:pPr algn="ctr">
              <a:lnSpc>
                <a:spcPts val="3680"/>
              </a:lnSpc>
              <a:spcBef>
                <a:spcPct val="0"/>
              </a:spcBef>
            </a:pPr>
            <a:r>
              <a:rPr lang="en-US" sz="2300" dirty="0">
                <a:solidFill>
                  <a:srgbClr val="000000"/>
                </a:solidFill>
                <a:latin typeface="Times New Roman Bold"/>
              </a:rPr>
              <a:t>P. </a:t>
            </a:r>
            <a:r>
              <a:rPr lang="en-US" sz="2300" dirty="0" smtClean="0">
                <a:solidFill>
                  <a:srgbClr val="000000"/>
                </a:solidFill>
                <a:latin typeface="Times New Roman Bold"/>
              </a:rPr>
              <a:t>30 </a:t>
            </a:r>
            <a:r>
              <a:rPr lang="en-US" sz="2300" dirty="0">
                <a:solidFill>
                  <a:srgbClr val="000000"/>
                </a:solidFill>
                <a:latin typeface="Times New Roman Bold"/>
              </a:rPr>
              <a:t>~ </a:t>
            </a:r>
            <a:r>
              <a:rPr lang="en-US" sz="2300" dirty="0" smtClean="0">
                <a:solidFill>
                  <a:srgbClr val="000000"/>
                </a:solidFill>
                <a:latin typeface="Times New Roman Bold"/>
              </a:rPr>
              <a:t>P.36 </a:t>
            </a:r>
            <a:endParaRPr lang="en-US" sz="2300" dirty="0">
              <a:solidFill>
                <a:srgbClr val="000000"/>
              </a:solidFill>
              <a:latin typeface="Times New Roman Bold"/>
            </a:endParaRPr>
          </a:p>
        </p:txBody>
      </p:sp>
      <p:sp>
        <p:nvSpPr>
          <p:cNvPr id="26" name="AutoShape 26"/>
          <p:cNvSpPr/>
          <p:nvPr/>
        </p:nvSpPr>
        <p:spPr>
          <a:xfrm flipV="1">
            <a:off x="5384005" y="8650370"/>
            <a:ext cx="8974816" cy="23739"/>
          </a:xfrm>
          <a:prstGeom prst="line">
            <a:avLst/>
          </a:prstGeom>
          <a:ln w="38100" cap="flat">
            <a:solidFill>
              <a:srgbClr val="00C49A"/>
            </a:solidFill>
            <a:prstDash val="sysDot"/>
            <a:headEnd type="none" w="sm" len="sm"/>
            <a:tailEnd type="none" w="sm" len="sm"/>
          </a:ln>
        </p:spPr>
      </p:sp>
      <p:sp>
        <p:nvSpPr>
          <p:cNvPr id="27" name="TextBox 27"/>
          <p:cNvSpPr txBox="1"/>
          <p:nvPr/>
        </p:nvSpPr>
        <p:spPr>
          <a:xfrm>
            <a:off x="14358821" y="8321686"/>
            <a:ext cx="712143" cy="424988"/>
          </a:xfrm>
          <a:prstGeom prst="rect">
            <a:avLst/>
          </a:prstGeom>
        </p:spPr>
        <p:txBody>
          <a:bodyPr lIns="0" tIns="0" rIns="0" bIns="0" rtlCol="0" anchor="t">
            <a:spAutoFit/>
          </a:bodyPr>
          <a:lstStyle/>
          <a:p>
            <a:pPr algn="ctr">
              <a:lnSpc>
                <a:spcPts val="3680"/>
              </a:lnSpc>
              <a:spcBef>
                <a:spcPct val="0"/>
              </a:spcBef>
            </a:pPr>
            <a:r>
              <a:rPr lang="en-US" sz="2300" dirty="0">
                <a:solidFill>
                  <a:srgbClr val="000000"/>
                </a:solidFill>
                <a:latin typeface="Times New Roman Bold"/>
              </a:rPr>
              <a:t>P. </a:t>
            </a:r>
            <a:r>
              <a:rPr lang="en-US" sz="2300" dirty="0" smtClean="0">
                <a:solidFill>
                  <a:srgbClr val="000000"/>
                </a:solidFill>
                <a:latin typeface="Times New Roman Bold"/>
              </a:rPr>
              <a:t>36 </a:t>
            </a:r>
            <a:endParaRPr lang="en-US" sz="2300" dirty="0">
              <a:solidFill>
                <a:srgbClr val="000000"/>
              </a:solidFill>
              <a:latin typeface="Times New Roman Bold"/>
            </a:endParaRPr>
          </a:p>
        </p:txBody>
      </p:sp>
      <p:sp>
        <p:nvSpPr>
          <p:cNvPr id="29" name="Freeform 29"/>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30"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31"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16182" y="3175061"/>
            <a:ext cx="4902701" cy="1968439"/>
          </a:xfrm>
          <a:custGeom>
            <a:avLst/>
            <a:gdLst/>
            <a:ahLst/>
            <a:cxnLst/>
            <a:rect l="l" t="t" r="r" b="b"/>
            <a:pathLst>
              <a:path w="4902701" h="1968439">
                <a:moveTo>
                  <a:pt x="0" y="0"/>
                </a:moveTo>
                <a:lnTo>
                  <a:pt x="4902701" y="0"/>
                </a:lnTo>
                <a:lnTo>
                  <a:pt x="4902701" y="1968439"/>
                </a:lnTo>
                <a:lnTo>
                  <a:pt x="0" y="1968439"/>
                </a:lnTo>
                <a:lnTo>
                  <a:pt x="0" y="0"/>
                </a:lnTo>
                <a:close/>
              </a:path>
            </a:pathLst>
          </a:custGeom>
          <a:blipFill>
            <a:blip r:embed="rId2"/>
            <a:stretch>
              <a:fillRect/>
            </a:stretch>
          </a:blipFill>
        </p:spPr>
      </p:sp>
      <p:sp>
        <p:nvSpPr>
          <p:cNvPr id="6" name="Freeform 6"/>
          <p:cNvSpPr/>
          <p:nvPr/>
        </p:nvSpPr>
        <p:spPr>
          <a:xfrm>
            <a:off x="716182" y="5494232"/>
            <a:ext cx="5940308" cy="3991511"/>
          </a:xfrm>
          <a:custGeom>
            <a:avLst/>
            <a:gdLst/>
            <a:ahLst/>
            <a:cxnLst/>
            <a:rect l="l" t="t" r="r" b="b"/>
            <a:pathLst>
              <a:path w="5940308" h="3991511">
                <a:moveTo>
                  <a:pt x="0" y="0"/>
                </a:moveTo>
                <a:lnTo>
                  <a:pt x="5940308" y="0"/>
                </a:lnTo>
                <a:lnTo>
                  <a:pt x="5940308" y="3991511"/>
                </a:lnTo>
                <a:lnTo>
                  <a:pt x="0" y="3991511"/>
                </a:lnTo>
                <a:lnTo>
                  <a:pt x="0" y="0"/>
                </a:lnTo>
                <a:close/>
              </a:path>
            </a:pathLst>
          </a:custGeom>
          <a:blipFill>
            <a:blip r:embed="rId3"/>
            <a:stretch>
              <a:fillRect/>
            </a:stretch>
          </a:blipFill>
        </p:spPr>
      </p:sp>
      <p:grpSp>
        <p:nvGrpSpPr>
          <p:cNvPr id="7" name="Group 7"/>
          <p:cNvGrpSpPr/>
          <p:nvPr/>
        </p:nvGrpSpPr>
        <p:grpSpPr>
          <a:xfrm>
            <a:off x="6801122" y="5293486"/>
            <a:ext cx="6248702" cy="1455956"/>
            <a:chOff x="0" y="0"/>
            <a:chExt cx="8331603" cy="1941275"/>
          </a:xfrm>
        </p:grpSpPr>
        <p:sp>
          <p:nvSpPr>
            <p:cNvPr id="8" name="Freeform 8"/>
            <p:cNvSpPr/>
            <p:nvPr/>
          </p:nvSpPr>
          <p:spPr>
            <a:xfrm>
              <a:off x="0" y="0"/>
              <a:ext cx="8266965" cy="1007834"/>
            </a:xfrm>
            <a:custGeom>
              <a:avLst/>
              <a:gdLst/>
              <a:ahLst/>
              <a:cxnLst/>
              <a:rect l="l" t="t" r="r" b="b"/>
              <a:pathLst>
                <a:path w="8266965" h="1007834">
                  <a:moveTo>
                    <a:pt x="0" y="0"/>
                  </a:moveTo>
                  <a:lnTo>
                    <a:pt x="8266965" y="0"/>
                  </a:lnTo>
                  <a:lnTo>
                    <a:pt x="8266965" y="1007834"/>
                  </a:lnTo>
                  <a:lnTo>
                    <a:pt x="0" y="1007834"/>
                  </a:lnTo>
                  <a:lnTo>
                    <a:pt x="0" y="0"/>
                  </a:lnTo>
                  <a:close/>
                </a:path>
              </a:pathLst>
            </a:custGeom>
            <a:blipFill>
              <a:blip r:embed="rId4"/>
              <a:stretch>
                <a:fillRect/>
              </a:stretch>
            </a:blipFill>
          </p:spPr>
        </p:sp>
        <p:sp>
          <p:nvSpPr>
            <p:cNvPr id="9" name="Freeform 9"/>
            <p:cNvSpPr/>
            <p:nvPr/>
          </p:nvSpPr>
          <p:spPr>
            <a:xfrm>
              <a:off x="0" y="902136"/>
              <a:ext cx="8331603" cy="1039139"/>
            </a:xfrm>
            <a:custGeom>
              <a:avLst/>
              <a:gdLst/>
              <a:ahLst/>
              <a:cxnLst/>
              <a:rect l="l" t="t" r="r" b="b"/>
              <a:pathLst>
                <a:path w="8331603" h="1039139">
                  <a:moveTo>
                    <a:pt x="0" y="0"/>
                  </a:moveTo>
                  <a:lnTo>
                    <a:pt x="8331603" y="0"/>
                  </a:lnTo>
                  <a:lnTo>
                    <a:pt x="8331603" y="1039139"/>
                  </a:lnTo>
                  <a:lnTo>
                    <a:pt x="0" y="1039139"/>
                  </a:lnTo>
                  <a:lnTo>
                    <a:pt x="0" y="0"/>
                  </a:lnTo>
                  <a:close/>
                </a:path>
              </a:pathLst>
            </a:custGeom>
            <a:blipFill>
              <a:blip r:embed="rId5"/>
              <a:stretch>
                <a:fillRect l="-775"/>
              </a:stretch>
            </a:blipFill>
          </p:spPr>
        </p:sp>
      </p:grpSp>
      <p:sp>
        <p:nvSpPr>
          <p:cNvPr id="11" name="TextBox 11"/>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2" name="TextBox 12"/>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3" name="TextBox 13"/>
          <p:cNvSpPr txBox="1"/>
          <p:nvPr/>
        </p:nvSpPr>
        <p:spPr>
          <a:xfrm>
            <a:off x="6307899" y="2648819"/>
            <a:ext cx="2836101" cy="581660"/>
          </a:xfrm>
          <a:prstGeom prst="rect">
            <a:avLst/>
          </a:prstGeom>
        </p:spPr>
        <p:txBody>
          <a:bodyPr wrap="square" lIns="0" tIns="0" rIns="0" bIns="0" rtlCol="0" anchor="t">
            <a:spAutoFit/>
          </a:bodyPr>
          <a:lstStyle/>
          <a:p>
            <a:pPr marL="604519" lvl="1" indent="-302260" algn="ctr">
              <a:lnSpc>
                <a:spcPts val="4479"/>
              </a:lnSpc>
              <a:buFont typeface="Arial"/>
              <a:buChar char="•"/>
            </a:pPr>
            <a:r>
              <a:rPr lang="en-US" sz="2799" dirty="0">
                <a:solidFill>
                  <a:srgbClr val="000000"/>
                </a:solidFill>
                <a:latin typeface="Times New Roman Bold"/>
              </a:rPr>
              <a:t>Window-level</a:t>
            </a:r>
          </a:p>
        </p:txBody>
      </p:sp>
      <p:sp>
        <p:nvSpPr>
          <p:cNvPr id="14" name="TextBox 14"/>
          <p:cNvSpPr txBox="1"/>
          <p:nvPr/>
        </p:nvSpPr>
        <p:spPr>
          <a:xfrm>
            <a:off x="6801122" y="6781800"/>
            <a:ext cx="5941516" cy="992505"/>
          </a:xfrm>
          <a:prstGeom prst="rect">
            <a:avLst/>
          </a:prstGeom>
        </p:spPr>
        <p:txBody>
          <a:bodyPr lIns="0" tIns="0" rIns="0" bIns="0" rtlCol="0" anchor="t">
            <a:spAutoFit/>
          </a:bodyPr>
          <a:lstStyle/>
          <a:p>
            <a:pPr marL="518160" lvl="1" indent="-259080">
              <a:lnSpc>
                <a:spcPts val="3840"/>
              </a:lnSpc>
              <a:buFont typeface="Arial"/>
              <a:buChar char="•"/>
            </a:pPr>
            <a:r>
              <a:rPr lang="en-US" sz="2400">
                <a:solidFill>
                  <a:srgbClr val="000000"/>
                </a:solidFill>
                <a:latin typeface="Times New Roman Bold"/>
              </a:rPr>
              <a:t>FC </a:t>
            </a:r>
            <a:r>
              <a:rPr lang="en-US" sz="2400">
                <a:solidFill>
                  <a:srgbClr val="000000"/>
                </a:solidFill>
                <a:latin typeface="Times New Roman"/>
              </a:rPr>
              <a:t>: Fully-Connected layer</a:t>
            </a:r>
          </a:p>
          <a:p>
            <a:pPr marL="518160" lvl="1" indent="-259080">
              <a:lnSpc>
                <a:spcPts val="3840"/>
              </a:lnSpc>
              <a:buFont typeface="Arial"/>
              <a:buChar char="•"/>
            </a:pPr>
            <a:r>
              <a:rPr lang="en-US" sz="2400">
                <a:solidFill>
                  <a:srgbClr val="000000"/>
                </a:solidFill>
                <a:latin typeface="Times New Roman Bold"/>
              </a:rPr>
              <a:t>Convw</a:t>
            </a:r>
            <a:r>
              <a:rPr lang="en-US" sz="2400">
                <a:solidFill>
                  <a:srgbClr val="000000"/>
                </a:solidFill>
                <a:latin typeface="Times New Roman"/>
              </a:rPr>
              <a:t> : 1-D depth-wise convolution layer</a:t>
            </a:r>
          </a:p>
        </p:txBody>
      </p:sp>
      <p:sp>
        <p:nvSpPr>
          <p:cNvPr id="15" name="TextBox 15"/>
          <p:cNvSpPr txBox="1"/>
          <p:nvPr/>
        </p:nvSpPr>
        <p:spPr>
          <a:xfrm>
            <a:off x="632811" y="9380968"/>
            <a:ext cx="13612722"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a:rPr>
              <a:t>[11] Franc¸ois Chollet. Xception: Deep learning with depthwise separable convolutions. In IEEE Conf. Comput. Vis. PatternRecog., 2017</a:t>
            </a:r>
          </a:p>
        </p:txBody>
      </p:sp>
      <p:sp>
        <p:nvSpPr>
          <p:cNvPr id="16" name="TextBox 16"/>
          <p:cNvSpPr txBox="1"/>
          <p:nvPr/>
        </p:nvSpPr>
        <p:spPr>
          <a:xfrm>
            <a:off x="6791597" y="8136255"/>
            <a:ext cx="11229677" cy="924933"/>
          </a:xfrm>
          <a:prstGeom prst="rect">
            <a:avLst/>
          </a:prstGeom>
        </p:spPr>
        <p:txBody>
          <a:bodyPr lIns="0" tIns="0" rIns="0" bIns="0" rtlCol="0" anchor="t">
            <a:spAutoFit/>
          </a:bodyPr>
          <a:lstStyle/>
          <a:p>
            <a:pPr marL="518160" lvl="1" indent="-259080">
              <a:lnSpc>
                <a:spcPts val="3840"/>
              </a:lnSpc>
              <a:buFont typeface="Arial"/>
              <a:buChar char="•"/>
            </a:pPr>
            <a:r>
              <a:rPr lang="en-US" sz="2400" dirty="0">
                <a:solidFill>
                  <a:srgbClr val="000000"/>
                </a:solidFill>
                <a:latin typeface="Times New Roman"/>
              </a:rPr>
              <a:t>k : scalable factor aiming at capturing a larger granularity of temporal information</a:t>
            </a:r>
          </a:p>
          <a:p>
            <a:pPr marL="518160" lvl="1" indent="-259080">
              <a:lnSpc>
                <a:spcPts val="3840"/>
              </a:lnSpc>
              <a:buFont typeface="Arial"/>
              <a:buChar char="•"/>
            </a:pPr>
            <a:r>
              <a:rPr lang="en-US" sz="2400" dirty="0">
                <a:solidFill>
                  <a:srgbClr val="000000"/>
                </a:solidFill>
                <a:latin typeface="Times New Roman"/>
              </a:rPr>
              <a:t>w : temporal dimension with window size w.</a:t>
            </a:r>
          </a:p>
        </p:txBody>
      </p:sp>
      <p:sp>
        <p:nvSpPr>
          <p:cNvPr id="17" name="TextBox 17"/>
          <p:cNvSpPr txBox="1"/>
          <p:nvPr/>
        </p:nvSpPr>
        <p:spPr>
          <a:xfrm>
            <a:off x="6307899" y="3412644"/>
            <a:ext cx="11980101" cy="1705610"/>
          </a:xfrm>
          <a:prstGeom prst="rect">
            <a:avLst/>
          </a:prstGeom>
        </p:spPr>
        <p:txBody>
          <a:bodyPr lIns="0" tIns="0" rIns="0" bIns="0" rtlCol="0" anchor="t">
            <a:spAutoFit/>
          </a:bodyPr>
          <a:lstStyle/>
          <a:p>
            <a:pPr marL="604519" lvl="1" indent="-302260">
              <a:lnSpc>
                <a:spcPts val="4479"/>
              </a:lnSpc>
              <a:spcBef>
                <a:spcPct val="0"/>
              </a:spcBef>
              <a:buFont typeface="Arial"/>
              <a:buChar char="•"/>
            </a:pPr>
            <a:r>
              <a:rPr lang="en-US" sz="2799">
                <a:solidFill>
                  <a:srgbClr val="000000"/>
                </a:solidFill>
                <a:latin typeface="Times New Roman"/>
              </a:rPr>
              <a:t>The window-level branch is designed to introduce the semantic content from a wider receptive field with a branch ψ to help dynamically focus on the features of which scale</a:t>
            </a:r>
          </a:p>
        </p:txBody>
      </p:sp>
      <p:sp>
        <p:nvSpPr>
          <p:cNvPr id="18" name="AutoShape 18"/>
          <p:cNvSpPr/>
          <p:nvPr/>
        </p:nvSpPr>
        <p:spPr>
          <a:xfrm flipV="1">
            <a:off x="9144000" y="5753875"/>
            <a:ext cx="3905824" cy="0"/>
          </a:xfrm>
          <a:prstGeom prst="line">
            <a:avLst/>
          </a:prstGeom>
          <a:ln w="95250" cap="flat">
            <a:solidFill>
              <a:srgbClr val="FF3131"/>
            </a:solidFill>
            <a:prstDash val="solid"/>
            <a:headEnd type="none" w="sm" len="sm"/>
            <a:tailEnd type="none" w="sm" len="sm"/>
          </a:ln>
        </p:spPr>
      </p:sp>
      <p:sp>
        <p:nvSpPr>
          <p:cNvPr id="19" name="TextBox 19"/>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20</a:t>
            </a:r>
          </a:p>
        </p:txBody>
      </p:sp>
      <p:sp>
        <p:nvSpPr>
          <p:cNvPr id="21" name="Freeform 21"/>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22"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3"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16182" y="3175061"/>
            <a:ext cx="6005841" cy="2411351"/>
          </a:xfrm>
          <a:custGeom>
            <a:avLst/>
            <a:gdLst/>
            <a:ahLst/>
            <a:cxnLst/>
            <a:rect l="l" t="t" r="r" b="b"/>
            <a:pathLst>
              <a:path w="6005841" h="2411351">
                <a:moveTo>
                  <a:pt x="0" y="0"/>
                </a:moveTo>
                <a:lnTo>
                  <a:pt x="6005841" y="0"/>
                </a:lnTo>
                <a:lnTo>
                  <a:pt x="6005841" y="2411351"/>
                </a:lnTo>
                <a:lnTo>
                  <a:pt x="0" y="2411351"/>
                </a:lnTo>
                <a:lnTo>
                  <a:pt x="0" y="0"/>
                </a:lnTo>
                <a:close/>
              </a:path>
            </a:pathLst>
          </a:custGeom>
          <a:blipFill>
            <a:blip r:embed="rId2"/>
            <a:stretch>
              <a:fillRect/>
            </a:stretch>
          </a:blipFill>
        </p:spPr>
      </p:sp>
      <p:grpSp>
        <p:nvGrpSpPr>
          <p:cNvPr id="6" name="Group 6"/>
          <p:cNvGrpSpPr/>
          <p:nvPr/>
        </p:nvGrpSpPr>
        <p:grpSpPr>
          <a:xfrm>
            <a:off x="4124325" y="3460433"/>
            <a:ext cx="914400" cy="942023"/>
            <a:chOff x="0" y="0"/>
            <a:chExt cx="1219200" cy="1256030"/>
          </a:xfrm>
        </p:grpSpPr>
        <p:sp>
          <p:nvSpPr>
            <p:cNvPr id="7" name="Freeform 7"/>
            <p:cNvSpPr/>
            <p:nvPr/>
          </p:nvSpPr>
          <p:spPr>
            <a:xfrm>
              <a:off x="46990" y="44450"/>
              <a:ext cx="1125220" cy="1162050"/>
            </a:xfrm>
            <a:custGeom>
              <a:avLst/>
              <a:gdLst/>
              <a:ahLst/>
              <a:cxnLst/>
              <a:rect l="l" t="t" r="r" b="b"/>
              <a:pathLst>
                <a:path w="1125220" h="1162050">
                  <a:moveTo>
                    <a:pt x="830580" y="217170"/>
                  </a:moveTo>
                  <a:cubicBezTo>
                    <a:pt x="721360" y="181610"/>
                    <a:pt x="608330" y="171450"/>
                    <a:pt x="528320" y="168910"/>
                  </a:cubicBezTo>
                  <a:cubicBezTo>
                    <a:pt x="450850" y="166370"/>
                    <a:pt x="355600" y="158750"/>
                    <a:pt x="300990" y="175260"/>
                  </a:cubicBezTo>
                  <a:cubicBezTo>
                    <a:pt x="266700" y="185420"/>
                    <a:pt x="245110" y="201930"/>
                    <a:pt x="223520" y="223520"/>
                  </a:cubicBezTo>
                  <a:cubicBezTo>
                    <a:pt x="200660" y="246380"/>
                    <a:pt x="182880" y="274320"/>
                    <a:pt x="172720" y="312420"/>
                  </a:cubicBezTo>
                  <a:cubicBezTo>
                    <a:pt x="157480" y="369570"/>
                    <a:pt x="163830" y="481330"/>
                    <a:pt x="167640" y="539750"/>
                  </a:cubicBezTo>
                  <a:cubicBezTo>
                    <a:pt x="170180" y="576580"/>
                    <a:pt x="170180" y="596900"/>
                    <a:pt x="182880" y="631190"/>
                  </a:cubicBezTo>
                  <a:cubicBezTo>
                    <a:pt x="200660" y="680720"/>
                    <a:pt x="252730" y="758190"/>
                    <a:pt x="285750" y="798830"/>
                  </a:cubicBezTo>
                  <a:cubicBezTo>
                    <a:pt x="307340" y="826770"/>
                    <a:pt x="321310" y="840740"/>
                    <a:pt x="349250" y="862330"/>
                  </a:cubicBezTo>
                  <a:cubicBezTo>
                    <a:pt x="391160" y="895350"/>
                    <a:pt x="471170" y="946150"/>
                    <a:pt x="518160" y="966470"/>
                  </a:cubicBezTo>
                  <a:cubicBezTo>
                    <a:pt x="547370" y="979170"/>
                    <a:pt x="567690" y="984250"/>
                    <a:pt x="595630" y="989330"/>
                  </a:cubicBezTo>
                  <a:cubicBezTo>
                    <a:pt x="628650" y="994410"/>
                    <a:pt x="674370" y="1004570"/>
                    <a:pt x="706120" y="994410"/>
                  </a:cubicBezTo>
                  <a:cubicBezTo>
                    <a:pt x="734060" y="985520"/>
                    <a:pt x="751840" y="965200"/>
                    <a:pt x="775970" y="941070"/>
                  </a:cubicBezTo>
                  <a:cubicBezTo>
                    <a:pt x="811530" y="905510"/>
                    <a:pt x="863600" y="835660"/>
                    <a:pt x="890270" y="796290"/>
                  </a:cubicBezTo>
                  <a:cubicBezTo>
                    <a:pt x="908050" y="770890"/>
                    <a:pt x="919480" y="754380"/>
                    <a:pt x="929640" y="730250"/>
                  </a:cubicBezTo>
                  <a:cubicBezTo>
                    <a:pt x="941070" y="702310"/>
                    <a:pt x="946150" y="676910"/>
                    <a:pt x="951230" y="637540"/>
                  </a:cubicBezTo>
                  <a:cubicBezTo>
                    <a:pt x="958850" y="572770"/>
                    <a:pt x="988060" y="443230"/>
                    <a:pt x="955040" y="375920"/>
                  </a:cubicBezTo>
                  <a:cubicBezTo>
                    <a:pt x="924560" y="313690"/>
                    <a:pt x="810260" y="280670"/>
                    <a:pt x="775970" y="238760"/>
                  </a:cubicBezTo>
                  <a:cubicBezTo>
                    <a:pt x="755650" y="213360"/>
                    <a:pt x="741680" y="189230"/>
                    <a:pt x="740410" y="167640"/>
                  </a:cubicBezTo>
                  <a:cubicBezTo>
                    <a:pt x="739140" y="148590"/>
                    <a:pt x="748030" y="129540"/>
                    <a:pt x="759460" y="115570"/>
                  </a:cubicBezTo>
                  <a:cubicBezTo>
                    <a:pt x="770890" y="101600"/>
                    <a:pt x="789940" y="90170"/>
                    <a:pt x="806450" y="86360"/>
                  </a:cubicBezTo>
                  <a:cubicBezTo>
                    <a:pt x="822960" y="82550"/>
                    <a:pt x="844550" y="85090"/>
                    <a:pt x="861060" y="91440"/>
                  </a:cubicBezTo>
                  <a:cubicBezTo>
                    <a:pt x="876300" y="99060"/>
                    <a:pt x="894080" y="111760"/>
                    <a:pt x="901700" y="128270"/>
                  </a:cubicBezTo>
                  <a:cubicBezTo>
                    <a:pt x="910590" y="148590"/>
                    <a:pt x="911860" y="187960"/>
                    <a:pt x="902970" y="208280"/>
                  </a:cubicBezTo>
                  <a:cubicBezTo>
                    <a:pt x="896620" y="224790"/>
                    <a:pt x="880110" y="238760"/>
                    <a:pt x="864870" y="246380"/>
                  </a:cubicBezTo>
                  <a:cubicBezTo>
                    <a:pt x="849630" y="254000"/>
                    <a:pt x="828040" y="259080"/>
                    <a:pt x="810260" y="254000"/>
                  </a:cubicBezTo>
                  <a:cubicBezTo>
                    <a:pt x="788670" y="247650"/>
                    <a:pt x="756920" y="224790"/>
                    <a:pt x="748030" y="203200"/>
                  </a:cubicBezTo>
                  <a:cubicBezTo>
                    <a:pt x="739140" y="181610"/>
                    <a:pt x="741680" y="143510"/>
                    <a:pt x="754380" y="123190"/>
                  </a:cubicBezTo>
                  <a:cubicBezTo>
                    <a:pt x="767080" y="102870"/>
                    <a:pt x="802640" y="86360"/>
                    <a:pt x="824230" y="83820"/>
                  </a:cubicBezTo>
                  <a:cubicBezTo>
                    <a:pt x="842010" y="82550"/>
                    <a:pt x="855980" y="90170"/>
                    <a:pt x="876300" y="100330"/>
                  </a:cubicBezTo>
                  <a:cubicBezTo>
                    <a:pt x="911860" y="118110"/>
                    <a:pt x="972820" y="158750"/>
                    <a:pt x="1010920" y="195580"/>
                  </a:cubicBezTo>
                  <a:cubicBezTo>
                    <a:pt x="1047750" y="231140"/>
                    <a:pt x="1087120" y="274320"/>
                    <a:pt x="1104900" y="314960"/>
                  </a:cubicBezTo>
                  <a:cubicBezTo>
                    <a:pt x="1118870" y="347980"/>
                    <a:pt x="1118870" y="372110"/>
                    <a:pt x="1121410" y="415290"/>
                  </a:cubicBezTo>
                  <a:cubicBezTo>
                    <a:pt x="1125220" y="488950"/>
                    <a:pt x="1117600" y="648970"/>
                    <a:pt x="1104900" y="720090"/>
                  </a:cubicBezTo>
                  <a:cubicBezTo>
                    <a:pt x="1097280" y="759460"/>
                    <a:pt x="1092200" y="777240"/>
                    <a:pt x="1075690" y="810260"/>
                  </a:cubicBezTo>
                  <a:cubicBezTo>
                    <a:pt x="1052830" y="858520"/>
                    <a:pt x="1000760" y="932180"/>
                    <a:pt x="965200" y="977900"/>
                  </a:cubicBezTo>
                  <a:cubicBezTo>
                    <a:pt x="937260" y="1013460"/>
                    <a:pt x="914400" y="1040130"/>
                    <a:pt x="883920" y="1068070"/>
                  </a:cubicBezTo>
                  <a:cubicBezTo>
                    <a:pt x="850900" y="1097280"/>
                    <a:pt x="810260" y="1131570"/>
                    <a:pt x="770890" y="1146810"/>
                  </a:cubicBezTo>
                  <a:cubicBezTo>
                    <a:pt x="734060" y="1160780"/>
                    <a:pt x="689610" y="1159510"/>
                    <a:pt x="654050" y="1160780"/>
                  </a:cubicBezTo>
                  <a:cubicBezTo>
                    <a:pt x="623570" y="1162050"/>
                    <a:pt x="599440" y="1159510"/>
                    <a:pt x="568960" y="1154430"/>
                  </a:cubicBezTo>
                  <a:cubicBezTo>
                    <a:pt x="533400" y="1148080"/>
                    <a:pt x="491490" y="1134110"/>
                    <a:pt x="454660" y="1120140"/>
                  </a:cubicBezTo>
                  <a:cubicBezTo>
                    <a:pt x="419100" y="1106170"/>
                    <a:pt x="388620" y="1092200"/>
                    <a:pt x="353060" y="1069340"/>
                  </a:cubicBezTo>
                  <a:cubicBezTo>
                    <a:pt x="309880" y="1042670"/>
                    <a:pt x="255270" y="995680"/>
                    <a:pt x="219710" y="963930"/>
                  </a:cubicBezTo>
                  <a:cubicBezTo>
                    <a:pt x="194310" y="941070"/>
                    <a:pt x="179070" y="929640"/>
                    <a:pt x="157480" y="901700"/>
                  </a:cubicBezTo>
                  <a:cubicBezTo>
                    <a:pt x="124460" y="859790"/>
                    <a:pt x="78740" y="773430"/>
                    <a:pt x="54610" y="726440"/>
                  </a:cubicBezTo>
                  <a:cubicBezTo>
                    <a:pt x="39370" y="695960"/>
                    <a:pt x="30480" y="678180"/>
                    <a:pt x="21590" y="650240"/>
                  </a:cubicBezTo>
                  <a:cubicBezTo>
                    <a:pt x="11430" y="617220"/>
                    <a:pt x="6350" y="582930"/>
                    <a:pt x="3810" y="539750"/>
                  </a:cubicBezTo>
                  <a:cubicBezTo>
                    <a:pt x="0" y="477520"/>
                    <a:pt x="1270" y="374650"/>
                    <a:pt x="12700" y="312420"/>
                  </a:cubicBezTo>
                  <a:cubicBezTo>
                    <a:pt x="21590" y="265430"/>
                    <a:pt x="35560" y="229870"/>
                    <a:pt x="53340" y="194310"/>
                  </a:cubicBezTo>
                  <a:cubicBezTo>
                    <a:pt x="71120" y="160020"/>
                    <a:pt x="92710" y="128270"/>
                    <a:pt x="119380" y="101600"/>
                  </a:cubicBezTo>
                  <a:cubicBezTo>
                    <a:pt x="146050" y="76200"/>
                    <a:pt x="177800" y="53340"/>
                    <a:pt x="213360" y="38100"/>
                  </a:cubicBezTo>
                  <a:cubicBezTo>
                    <a:pt x="251460" y="21590"/>
                    <a:pt x="293370" y="11430"/>
                    <a:pt x="341630" y="6350"/>
                  </a:cubicBezTo>
                  <a:cubicBezTo>
                    <a:pt x="400050" y="0"/>
                    <a:pt x="467360" y="5080"/>
                    <a:pt x="539750" y="10160"/>
                  </a:cubicBezTo>
                  <a:cubicBezTo>
                    <a:pt x="627380" y="16510"/>
                    <a:pt x="767080" y="31750"/>
                    <a:pt x="831850" y="49530"/>
                  </a:cubicBezTo>
                  <a:cubicBezTo>
                    <a:pt x="864870" y="59690"/>
                    <a:pt x="887730" y="67310"/>
                    <a:pt x="905510" y="82550"/>
                  </a:cubicBezTo>
                  <a:cubicBezTo>
                    <a:pt x="920750" y="95250"/>
                    <a:pt x="932180" y="111760"/>
                    <a:pt x="935990" y="128270"/>
                  </a:cubicBezTo>
                  <a:cubicBezTo>
                    <a:pt x="939800" y="144780"/>
                    <a:pt x="937260" y="167640"/>
                    <a:pt x="928370" y="182880"/>
                  </a:cubicBezTo>
                  <a:cubicBezTo>
                    <a:pt x="919480" y="198120"/>
                    <a:pt x="902970" y="212090"/>
                    <a:pt x="886460" y="218440"/>
                  </a:cubicBezTo>
                  <a:cubicBezTo>
                    <a:pt x="869950" y="224790"/>
                    <a:pt x="830580" y="217170"/>
                    <a:pt x="830580" y="217170"/>
                  </a:cubicBezTo>
                </a:path>
              </a:pathLst>
            </a:custGeom>
            <a:solidFill>
              <a:srgbClr val="E7191F"/>
            </a:solidFill>
            <a:ln>
              <a:noFill/>
            </a:ln>
          </p:spPr>
        </p:sp>
      </p:grpSp>
      <p:grpSp>
        <p:nvGrpSpPr>
          <p:cNvPr id="8" name="Group 8"/>
          <p:cNvGrpSpPr/>
          <p:nvPr/>
        </p:nvGrpSpPr>
        <p:grpSpPr>
          <a:xfrm>
            <a:off x="4123372" y="4682490"/>
            <a:ext cx="840105" cy="1013460"/>
            <a:chOff x="0" y="0"/>
            <a:chExt cx="1120140" cy="1351280"/>
          </a:xfrm>
        </p:grpSpPr>
        <p:sp>
          <p:nvSpPr>
            <p:cNvPr id="9" name="Freeform 9"/>
            <p:cNvSpPr/>
            <p:nvPr/>
          </p:nvSpPr>
          <p:spPr>
            <a:xfrm>
              <a:off x="49530" y="49530"/>
              <a:ext cx="1024890" cy="1254760"/>
            </a:xfrm>
            <a:custGeom>
              <a:avLst/>
              <a:gdLst/>
              <a:ahLst/>
              <a:cxnLst/>
              <a:rect l="l" t="t" r="r" b="b"/>
              <a:pathLst>
                <a:path w="1024890" h="1254760">
                  <a:moveTo>
                    <a:pt x="722630" y="194310"/>
                  </a:moveTo>
                  <a:cubicBezTo>
                    <a:pt x="558800" y="161290"/>
                    <a:pt x="455930" y="138430"/>
                    <a:pt x="391160" y="157480"/>
                  </a:cubicBezTo>
                  <a:cubicBezTo>
                    <a:pt x="334010" y="175260"/>
                    <a:pt x="281940" y="231140"/>
                    <a:pt x="246380" y="265430"/>
                  </a:cubicBezTo>
                  <a:cubicBezTo>
                    <a:pt x="220980" y="289560"/>
                    <a:pt x="201930" y="309880"/>
                    <a:pt x="189230" y="335280"/>
                  </a:cubicBezTo>
                  <a:cubicBezTo>
                    <a:pt x="177800" y="359410"/>
                    <a:pt x="176530" y="379730"/>
                    <a:pt x="172720" y="411480"/>
                  </a:cubicBezTo>
                  <a:cubicBezTo>
                    <a:pt x="166370" y="464820"/>
                    <a:pt x="160020" y="553720"/>
                    <a:pt x="167640" y="623570"/>
                  </a:cubicBezTo>
                  <a:cubicBezTo>
                    <a:pt x="175260" y="692150"/>
                    <a:pt x="185420" y="760730"/>
                    <a:pt x="218440" y="825500"/>
                  </a:cubicBezTo>
                  <a:cubicBezTo>
                    <a:pt x="256540" y="901700"/>
                    <a:pt x="341630" y="1003300"/>
                    <a:pt x="393700" y="1043940"/>
                  </a:cubicBezTo>
                  <a:cubicBezTo>
                    <a:pt x="424180" y="1066800"/>
                    <a:pt x="447040" y="1074420"/>
                    <a:pt x="478790" y="1082040"/>
                  </a:cubicBezTo>
                  <a:cubicBezTo>
                    <a:pt x="516890" y="1090930"/>
                    <a:pt x="565150" y="1089660"/>
                    <a:pt x="607060" y="1088390"/>
                  </a:cubicBezTo>
                  <a:cubicBezTo>
                    <a:pt x="647700" y="1087120"/>
                    <a:pt x="690880" y="1084580"/>
                    <a:pt x="727710" y="1073150"/>
                  </a:cubicBezTo>
                  <a:cubicBezTo>
                    <a:pt x="763270" y="1061720"/>
                    <a:pt x="806450" y="1046480"/>
                    <a:pt x="826770" y="1019810"/>
                  </a:cubicBezTo>
                  <a:cubicBezTo>
                    <a:pt x="845820" y="994410"/>
                    <a:pt x="844550" y="966470"/>
                    <a:pt x="850900" y="919480"/>
                  </a:cubicBezTo>
                  <a:cubicBezTo>
                    <a:pt x="863600" y="817880"/>
                    <a:pt x="889000" y="516890"/>
                    <a:pt x="855980" y="424180"/>
                  </a:cubicBezTo>
                  <a:cubicBezTo>
                    <a:pt x="840740" y="381000"/>
                    <a:pt x="819150" y="370840"/>
                    <a:pt x="788670" y="342900"/>
                  </a:cubicBezTo>
                  <a:cubicBezTo>
                    <a:pt x="744220" y="302260"/>
                    <a:pt x="638810" y="246380"/>
                    <a:pt x="604520" y="213360"/>
                  </a:cubicBezTo>
                  <a:cubicBezTo>
                    <a:pt x="588010" y="196850"/>
                    <a:pt x="577850" y="186690"/>
                    <a:pt x="572770" y="171450"/>
                  </a:cubicBezTo>
                  <a:cubicBezTo>
                    <a:pt x="567690" y="156210"/>
                    <a:pt x="567690" y="134620"/>
                    <a:pt x="572770" y="119380"/>
                  </a:cubicBezTo>
                  <a:cubicBezTo>
                    <a:pt x="577850" y="104140"/>
                    <a:pt x="590550" y="86360"/>
                    <a:pt x="604520" y="77470"/>
                  </a:cubicBezTo>
                  <a:cubicBezTo>
                    <a:pt x="618490" y="68580"/>
                    <a:pt x="638810" y="62230"/>
                    <a:pt x="655320" y="63500"/>
                  </a:cubicBezTo>
                  <a:cubicBezTo>
                    <a:pt x="671830" y="64770"/>
                    <a:pt x="692150" y="69850"/>
                    <a:pt x="704850" y="82550"/>
                  </a:cubicBezTo>
                  <a:cubicBezTo>
                    <a:pt x="720090" y="97790"/>
                    <a:pt x="734060" y="133350"/>
                    <a:pt x="732790" y="154940"/>
                  </a:cubicBezTo>
                  <a:cubicBezTo>
                    <a:pt x="731520" y="172720"/>
                    <a:pt x="723900" y="191770"/>
                    <a:pt x="709930" y="203200"/>
                  </a:cubicBezTo>
                  <a:cubicBezTo>
                    <a:pt x="693420" y="217170"/>
                    <a:pt x="660400" y="231140"/>
                    <a:pt x="637540" y="227330"/>
                  </a:cubicBezTo>
                  <a:cubicBezTo>
                    <a:pt x="614680" y="223520"/>
                    <a:pt x="584200" y="200660"/>
                    <a:pt x="575310" y="180340"/>
                  </a:cubicBezTo>
                  <a:cubicBezTo>
                    <a:pt x="566420" y="160020"/>
                    <a:pt x="570230" y="121920"/>
                    <a:pt x="580390" y="102870"/>
                  </a:cubicBezTo>
                  <a:cubicBezTo>
                    <a:pt x="588010" y="86360"/>
                    <a:pt x="605790" y="74930"/>
                    <a:pt x="621030" y="68580"/>
                  </a:cubicBezTo>
                  <a:cubicBezTo>
                    <a:pt x="636270" y="62230"/>
                    <a:pt x="652780" y="60960"/>
                    <a:pt x="673100" y="66040"/>
                  </a:cubicBezTo>
                  <a:cubicBezTo>
                    <a:pt x="708660" y="74930"/>
                    <a:pt x="765810" y="116840"/>
                    <a:pt x="805180" y="143510"/>
                  </a:cubicBezTo>
                  <a:cubicBezTo>
                    <a:pt x="840740" y="167640"/>
                    <a:pt x="871220" y="194310"/>
                    <a:pt x="900430" y="219710"/>
                  </a:cubicBezTo>
                  <a:cubicBezTo>
                    <a:pt x="928370" y="243840"/>
                    <a:pt x="960120" y="265430"/>
                    <a:pt x="977900" y="290830"/>
                  </a:cubicBezTo>
                  <a:cubicBezTo>
                    <a:pt x="993140" y="312420"/>
                    <a:pt x="999490" y="336550"/>
                    <a:pt x="1005840" y="361950"/>
                  </a:cubicBezTo>
                  <a:cubicBezTo>
                    <a:pt x="1013460" y="391160"/>
                    <a:pt x="1017270" y="417830"/>
                    <a:pt x="1019810" y="459740"/>
                  </a:cubicBezTo>
                  <a:cubicBezTo>
                    <a:pt x="1024890" y="537210"/>
                    <a:pt x="1023620" y="689610"/>
                    <a:pt x="1019810" y="788670"/>
                  </a:cubicBezTo>
                  <a:cubicBezTo>
                    <a:pt x="1016000" y="869950"/>
                    <a:pt x="1014730" y="955040"/>
                    <a:pt x="1000760" y="1012190"/>
                  </a:cubicBezTo>
                  <a:cubicBezTo>
                    <a:pt x="990600" y="1051560"/>
                    <a:pt x="984250" y="1076960"/>
                    <a:pt x="961390" y="1106170"/>
                  </a:cubicBezTo>
                  <a:cubicBezTo>
                    <a:pt x="930910" y="1146810"/>
                    <a:pt x="871220" y="1193800"/>
                    <a:pt x="814070" y="1217930"/>
                  </a:cubicBezTo>
                  <a:cubicBezTo>
                    <a:pt x="753110" y="1243330"/>
                    <a:pt x="668020" y="1247140"/>
                    <a:pt x="603250" y="1250950"/>
                  </a:cubicBezTo>
                  <a:cubicBezTo>
                    <a:pt x="547370" y="1254760"/>
                    <a:pt x="490220" y="1250950"/>
                    <a:pt x="448310" y="1244600"/>
                  </a:cubicBezTo>
                  <a:cubicBezTo>
                    <a:pt x="417830" y="1240790"/>
                    <a:pt x="397510" y="1236980"/>
                    <a:pt x="372110" y="1225550"/>
                  </a:cubicBezTo>
                  <a:cubicBezTo>
                    <a:pt x="340360" y="1211580"/>
                    <a:pt x="309880" y="1192530"/>
                    <a:pt x="274320" y="1159510"/>
                  </a:cubicBezTo>
                  <a:cubicBezTo>
                    <a:pt x="215900" y="1106170"/>
                    <a:pt x="120650" y="996950"/>
                    <a:pt x="77470" y="913130"/>
                  </a:cubicBezTo>
                  <a:cubicBezTo>
                    <a:pt x="40640" y="843280"/>
                    <a:pt x="27940" y="762000"/>
                    <a:pt x="15240" y="701040"/>
                  </a:cubicBezTo>
                  <a:cubicBezTo>
                    <a:pt x="6350" y="655320"/>
                    <a:pt x="2540" y="623570"/>
                    <a:pt x="1270" y="580390"/>
                  </a:cubicBezTo>
                  <a:cubicBezTo>
                    <a:pt x="0" y="529590"/>
                    <a:pt x="0" y="467360"/>
                    <a:pt x="8890" y="412750"/>
                  </a:cubicBezTo>
                  <a:cubicBezTo>
                    <a:pt x="17780" y="358140"/>
                    <a:pt x="27940" y="295910"/>
                    <a:pt x="50800" y="251460"/>
                  </a:cubicBezTo>
                  <a:cubicBezTo>
                    <a:pt x="69850" y="213360"/>
                    <a:pt x="99060" y="186690"/>
                    <a:pt x="127000" y="158750"/>
                  </a:cubicBezTo>
                  <a:cubicBezTo>
                    <a:pt x="154940" y="132080"/>
                    <a:pt x="185420" y="109220"/>
                    <a:pt x="217170" y="86360"/>
                  </a:cubicBezTo>
                  <a:cubicBezTo>
                    <a:pt x="251460" y="60960"/>
                    <a:pt x="290830" y="29210"/>
                    <a:pt x="328930" y="15240"/>
                  </a:cubicBezTo>
                  <a:cubicBezTo>
                    <a:pt x="363220" y="2540"/>
                    <a:pt x="391160" y="2540"/>
                    <a:pt x="431800" y="1270"/>
                  </a:cubicBezTo>
                  <a:cubicBezTo>
                    <a:pt x="491490" y="0"/>
                    <a:pt x="588010" y="10160"/>
                    <a:pt x="652780" y="21590"/>
                  </a:cubicBezTo>
                  <a:cubicBezTo>
                    <a:pt x="704850" y="30480"/>
                    <a:pt x="764540" y="43180"/>
                    <a:pt x="789940" y="59690"/>
                  </a:cubicBezTo>
                  <a:cubicBezTo>
                    <a:pt x="802640" y="68580"/>
                    <a:pt x="807720" y="76200"/>
                    <a:pt x="811530" y="88900"/>
                  </a:cubicBezTo>
                  <a:cubicBezTo>
                    <a:pt x="816610" y="104140"/>
                    <a:pt x="819150" y="128270"/>
                    <a:pt x="812800" y="144780"/>
                  </a:cubicBezTo>
                  <a:cubicBezTo>
                    <a:pt x="806450" y="161290"/>
                    <a:pt x="792480" y="177800"/>
                    <a:pt x="777240" y="186690"/>
                  </a:cubicBezTo>
                  <a:cubicBezTo>
                    <a:pt x="762000" y="195580"/>
                    <a:pt x="722630" y="194310"/>
                    <a:pt x="722630" y="194310"/>
                  </a:cubicBezTo>
                </a:path>
              </a:pathLst>
            </a:custGeom>
            <a:solidFill>
              <a:srgbClr val="E7191F"/>
            </a:solidFill>
            <a:ln>
              <a:noFill/>
            </a:ln>
          </p:spPr>
        </p:sp>
      </p:grpSp>
      <p:grpSp>
        <p:nvGrpSpPr>
          <p:cNvPr id="10" name="Group 10"/>
          <p:cNvGrpSpPr/>
          <p:nvPr/>
        </p:nvGrpSpPr>
        <p:grpSpPr>
          <a:xfrm>
            <a:off x="7439172" y="2079457"/>
            <a:ext cx="10009353" cy="3616493"/>
            <a:chOff x="0" y="0"/>
            <a:chExt cx="13345804" cy="4821991"/>
          </a:xfrm>
        </p:grpSpPr>
        <p:sp>
          <p:nvSpPr>
            <p:cNvPr id="11" name="Freeform 11"/>
            <p:cNvSpPr/>
            <p:nvPr/>
          </p:nvSpPr>
          <p:spPr>
            <a:xfrm>
              <a:off x="0" y="0"/>
              <a:ext cx="8631964" cy="4821991"/>
            </a:xfrm>
            <a:custGeom>
              <a:avLst/>
              <a:gdLst/>
              <a:ahLst/>
              <a:cxnLst/>
              <a:rect l="l" t="t" r="r" b="b"/>
              <a:pathLst>
                <a:path w="8631964" h="4821991">
                  <a:moveTo>
                    <a:pt x="0" y="0"/>
                  </a:moveTo>
                  <a:lnTo>
                    <a:pt x="8631964" y="0"/>
                  </a:lnTo>
                  <a:lnTo>
                    <a:pt x="8631964" y="4821991"/>
                  </a:lnTo>
                  <a:lnTo>
                    <a:pt x="0" y="4821991"/>
                  </a:lnTo>
                  <a:lnTo>
                    <a:pt x="0" y="0"/>
                  </a:lnTo>
                  <a:close/>
                </a:path>
              </a:pathLst>
            </a:custGeom>
            <a:blipFill>
              <a:blip r:embed="rId3"/>
              <a:stretch>
                <a:fillRect l="-1839"/>
              </a:stretch>
            </a:blipFill>
          </p:spPr>
        </p:sp>
        <p:sp>
          <p:nvSpPr>
            <p:cNvPr id="12" name="Freeform 12"/>
            <p:cNvSpPr/>
            <p:nvPr/>
          </p:nvSpPr>
          <p:spPr>
            <a:xfrm>
              <a:off x="8631964" y="0"/>
              <a:ext cx="4713841" cy="4821991"/>
            </a:xfrm>
            <a:custGeom>
              <a:avLst/>
              <a:gdLst/>
              <a:ahLst/>
              <a:cxnLst/>
              <a:rect l="l" t="t" r="r" b="b"/>
              <a:pathLst>
                <a:path w="4713841" h="4821991">
                  <a:moveTo>
                    <a:pt x="0" y="0"/>
                  </a:moveTo>
                  <a:lnTo>
                    <a:pt x="4713840" y="0"/>
                  </a:lnTo>
                  <a:lnTo>
                    <a:pt x="4713840" y="4821991"/>
                  </a:lnTo>
                  <a:lnTo>
                    <a:pt x="0" y="4821991"/>
                  </a:lnTo>
                  <a:lnTo>
                    <a:pt x="0" y="0"/>
                  </a:lnTo>
                  <a:close/>
                </a:path>
              </a:pathLst>
            </a:custGeom>
            <a:blipFill>
              <a:blip r:embed="rId4"/>
              <a:stretch>
                <a:fillRect l="-1843" r="-1843"/>
              </a:stretch>
            </a:blipFill>
          </p:spPr>
        </p:sp>
      </p:grpSp>
      <p:sp>
        <p:nvSpPr>
          <p:cNvPr id="14" name="TextBox 14"/>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5" name="TextBox 15"/>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6" name="TextBox 16"/>
          <p:cNvSpPr txBox="1"/>
          <p:nvPr/>
        </p:nvSpPr>
        <p:spPr>
          <a:xfrm>
            <a:off x="17756934" y="9628667"/>
            <a:ext cx="406450"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21</a:t>
            </a:r>
          </a:p>
        </p:txBody>
      </p:sp>
      <p:sp>
        <p:nvSpPr>
          <p:cNvPr id="17" name="TextBox 17"/>
          <p:cNvSpPr txBox="1"/>
          <p:nvPr/>
        </p:nvSpPr>
        <p:spPr>
          <a:xfrm>
            <a:off x="900708" y="6172200"/>
            <a:ext cx="6092123" cy="506729"/>
          </a:xfrm>
          <a:prstGeom prst="rect">
            <a:avLst/>
          </a:prstGeom>
        </p:spPr>
        <p:txBody>
          <a:bodyPr lIns="0" tIns="0" rIns="0" bIns="0" rtlCol="0" anchor="t">
            <a:spAutoFit/>
          </a:bodyPr>
          <a:lstStyle/>
          <a:p>
            <a:pPr marL="518163" lvl="1" indent="-259082" algn="ctr">
              <a:lnSpc>
                <a:spcPts val="3840"/>
              </a:lnSpc>
              <a:buFont typeface="Arial"/>
              <a:buChar char="•"/>
            </a:pPr>
            <a:r>
              <a:rPr lang="en-US" sz="2400">
                <a:solidFill>
                  <a:srgbClr val="000000"/>
                </a:solidFill>
                <a:latin typeface="Times New Roman Bold"/>
              </a:rPr>
              <a:t>We don't have to care about the batch size</a:t>
            </a:r>
          </a:p>
        </p:txBody>
      </p:sp>
      <p:sp>
        <p:nvSpPr>
          <p:cNvPr id="18" name="TextBox 18"/>
          <p:cNvSpPr txBox="1"/>
          <p:nvPr/>
        </p:nvSpPr>
        <p:spPr>
          <a:xfrm>
            <a:off x="9221925" y="7070654"/>
            <a:ext cx="6163110" cy="506729"/>
          </a:xfrm>
          <a:prstGeom prst="rect">
            <a:avLst/>
          </a:prstGeom>
        </p:spPr>
        <p:txBody>
          <a:bodyPr lIns="0" tIns="0" rIns="0" bIns="0" rtlCol="0" anchor="t">
            <a:spAutoFit/>
          </a:bodyPr>
          <a:lstStyle/>
          <a:p>
            <a:pPr marL="518163" lvl="1" indent="-259082" algn="ctr">
              <a:lnSpc>
                <a:spcPts val="3840"/>
              </a:lnSpc>
              <a:buFont typeface="Arial"/>
              <a:buChar char="•"/>
            </a:pPr>
            <a:r>
              <a:rPr lang="en-US" sz="2400">
                <a:solidFill>
                  <a:srgbClr val="000000"/>
                </a:solidFill>
                <a:latin typeface="Times New Roman Bold"/>
              </a:rPr>
              <a:t>I love AI, AI love me, we are a couple</a:t>
            </a:r>
          </a:p>
        </p:txBody>
      </p:sp>
      <p:sp>
        <p:nvSpPr>
          <p:cNvPr id="19" name="TextBox 19"/>
          <p:cNvSpPr txBox="1"/>
          <p:nvPr/>
        </p:nvSpPr>
        <p:spPr>
          <a:xfrm>
            <a:off x="9109166" y="6615067"/>
            <a:ext cx="6139148" cy="506729"/>
          </a:xfrm>
          <a:prstGeom prst="rect">
            <a:avLst/>
          </a:prstGeom>
        </p:spPr>
        <p:txBody>
          <a:bodyPr lIns="0" tIns="0" rIns="0" bIns="0" rtlCol="0" anchor="t">
            <a:spAutoFit/>
          </a:bodyPr>
          <a:lstStyle/>
          <a:p>
            <a:pPr marL="518163" lvl="1" indent="-259082" algn="ctr">
              <a:lnSpc>
                <a:spcPts val="3840"/>
              </a:lnSpc>
              <a:buFont typeface="Arial"/>
              <a:buChar char="•"/>
            </a:pPr>
            <a:r>
              <a:rPr lang="en-US" sz="2400" dirty="0">
                <a:solidFill>
                  <a:srgbClr val="000000"/>
                </a:solidFill>
                <a:latin typeface="Times New Roman Bold"/>
              </a:rPr>
              <a:t>I love AI, </a:t>
            </a:r>
            <a:r>
              <a:rPr lang="en-US" sz="2400" dirty="0">
                <a:solidFill>
                  <a:srgbClr val="E7191F"/>
                </a:solidFill>
                <a:latin typeface="Times New Roman Bold"/>
              </a:rPr>
              <a:t>&lt;pad&gt;, &lt;pad&gt;, &lt;pad&gt;</a:t>
            </a:r>
            <a:r>
              <a:rPr lang="en-US" sz="2400" dirty="0">
                <a:solidFill>
                  <a:srgbClr val="000000"/>
                </a:solidFill>
                <a:latin typeface="Times New Roman Bold"/>
              </a:rPr>
              <a:t>..... </a:t>
            </a:r>
          </a:p>
        </p:txBody>
      </p:sp>
      <p:sp>
        <p:nvSpPr>
          <p:cNvPr id="20" name="TextBox 20"/>
          <p:cNvSpPr txBox="1"/>
          <p:nvPr/>
        </p:nvSpPr>
        <p:spPr>
          <a:xfrm>
            <a:off x="9467499" y="7795034"/>
            <a:ext cx="3336727" cy="506729"/>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 &lt;pad&gt; mean (x)  std (x) </a:t>
            </a:r>
          </a:p>
        </p:txBody>
      </p:sp>
      <p:sp>
        <p:nvSpPr>
          <p:cNvPr id="22" name="Freeform 22"/>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5"/>
            <a:stretch>
              <a:fillRect/>
            </a:stretch>
          </a:blipFill>
        </p:spPr>
      </p:sp>
      <p:sp>
        <p:nvSpPr>
          <p:cNvPr id="23" name="TextBox 23"/>
          <p:cNvSpPr txBox="1"/>
          <p:nvPr/>
        </p:nvSpPr>
        <p:spPr>
          <a:xfrm>
            <a:off x="716182" y="9025663"/>
            <a:ext cx="16855636"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[3] Jimmy Lei Ba, Jamie Ryan Kiros, and Geoffrey E Hin?ton. Layer normalization. arXiv preprint arXiv:1607.06450, 2016.</a:t>
            </a:r>
          </a:p>
          <a:p>
            <a:pPr>
              <a:lnSpc>
                <a:spcPts val="2880"/>
              </a:lnSpc>
              <a:spcBef>
                <a:spcPct val="0"/>
              </a:spcBef>
            </a:pPr>
            <a:r>
              <a:rPr lang="en-US" sz="1800">
                <a:solidFill>
                  <a:srgbClr val="000000"/>
                </a:solidFill>
                <a:latin typeface="Times New Roman"/>
              </a:rPr>
              <a:t>[43] Yuxin Wu and Kaiming He. Group normalization. In Eur. Conf. Comput. Vis., 2018</a:t>
            </a:r>
          </a:p>
        </p:txBody>
      </p:sp>
      <p:sp>
        <p:nvSpPr>
          <p:cNvPr id="2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7" name="TextBox 7"/>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22</a:t>
            </a:r>
            <a:endParaRPr lang="en-US" sz="3200" dirty="0">
              <a:solidFill>
                <a:srgbClr val="000000"/>
              </a:solidFill>
              <a:latin typeface="Times New Roman"/>
            </a:endParaRPr>
          </a:p>
        </p:txBody>
      </p:sp>
      <p:sp>
        <p:nvSpPr>
          <p:cNvPr id="9" name="Freeform 9"/>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10" name="TextBox 10"/>
          <p:cNvSpPr txBox="1"/>
          <p:nvPr/>
        </p:nvSpPr>
        <p:spPr>
          <a:xfrm>
            <a:off x="716182" y="9025663"/>
            <a:ext cx="16855636"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[3] Jimmy Lei Ba, Jamie Ryan Kiros, and Geoffrey E Hin?ton. Layer normalization. arXiv preprint arXiv:1607.06450, 2016.</a:t>
            </a:r>
          </a:p>
          <a:p>
            <a:pPr>
              <a:lnSpc>
                <a:spcPts val="2880"/>
              </a:lnSpc>
              <a:spcBef>
                <a:spcPct val="0"/>
              </a:spcBef>
            </a:pPr>
            <a:r>
              <a:rPr lang="en-US" sz="1800">
                <a:solidFill>
                  <a:srgbClr val="000000"/>
                </a:solidFill>
                <a:latin typeface="Times New Roman"/>
              </a:rPr>
              <a:t>[43] Yuxin Wu and Kaiming He. Group normalization. In Eur. Conf. Comput. Vis., 2018</a:t>
            </a:r>
          </a:p>
        </p:txBody>
      </p:sp>
      <p:grpSp>
        <p:nvGrpSpPr>
          <p:cNvPr id="11" name="Group 11"/>
          <p:cNvGrpSpPr/>
          <p:nvPr/>
        </p:nvGrpSpPr>
        <p:grpSpPr>
          <a:xfrm>
            <a:off x="182787" y="2787445"/>
            <a:ext cx="17249838" cy="1627015"/>
            <a:chOff x="27" y="0"/>
            <a:chExt cx="22999784" cy="2169352"/>
          </a:xfrm>
        </p:grpSpPr>
        <p:sp>
          <p:nvSpPr>
            <p:cNvPr id="12" name="AutoShape 12"/>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13" name="Freeform 13"/>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3"/>
              <a:stretch>
                <a:fillRect l="-10229" r="-12274"/>
              </a:stretch>
            </a:blipFill>
          </p:spPr>
        </p:sp>
        <p:sp>
          <p:nvSpPr>
            <p:cNvPr id="14" name="Freeform 14"/>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15" name="Freeform 15"/>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16" name="Freeform 16"/>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17" name="Freeform 17"/>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18" name="Freeform 18"/>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19" name="Freeform 19"/>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20" name="Freeform 20"/>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5"/>
              <a:stretch>
                <a:fillRect l="-4849" r="-17348"/>
              </a:stretch>
            </a:blipFill>
          </p:spPr>
        </p:sp>
        <p:sp>
          <p:nvSpPr>
            <p:cNvPr id="21" name="Freeform 21"/>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849" r="-17348"/>
              </a:stretch>
            </a:blipFill>
          </p:spPr>
        </p:sp>
        <p:sp>
          <p:nvSpPr>
            <p:cNvPr id="22" name="Freeform 22"/>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23" name="Freeform 23"/>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24" name="TextBox 24"/>
            <p:cNvSpPr txBox="1"/>
            <p:nvPr/>
          </p:nvSpPr>
          <p:spPr>
            <a:xfrm>
              <a:off x="9095750" y="1724786"/>
              <a:ext cx="5030704"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25" name="TextBox 25"/>
          <p:cNvSpPr txBox="1"/>
          <p:nvPr/>
        </p:nvSpPr>
        <p:spPr>
          <a:xfrm>
            <a:off x="457200" y="4080502"/>
            <a:ext cx="3429000" cy="577081"/>
          </a:xfrm>
          <a:prstGeom prst="rect">
            <a:avLst/>
          </a:prstGeom>
        </p:spPr>
        <p:txBody>
          <a:bodyPr wrap="square" lIns="0" tIns="0" rIns="0" bIns="0" rtlCol="0" anchor="t">
            <a:spAutoFit/>
          </a:bodyPr>
          <a:lstStyle/>
          <a:p>
            <a:pPr algn="ctr">
              <a:lnSpc>
                <a:spcPts val="4480"/>
              </a:lnSpc>
              <a:spcBef>
                <a:spcPct val="0"/>
              </a:spcBef>
            </a:pPr>
            <a:r>
              <a:rPr lang="en-US" sz="2800" dirty="0" smtClean="0">
                <a:solidFill>
                  <a:srgbClr val="000000"/>
                </a:solidFill>
                <a:latin typeface="Times New Roman Bold"/>
              </a:rPr>
              <a:t>Layer normalization</a:t>
            </a:r>
            <a:endParaRPr lang="en-US" sz="2800" dirty="0">
              <a:solidFill>
                <a:srgbClr val="000000"/>
              </a:solidFill>
              <a:latin typeface="Times New Roman Bold"/>
            </a:endParaRPr>
          </a:p>
        </p:txBody>
      </p:sp>
      <p:sp>
        <p:nvSpPr>
          <p:cNvPr id="29"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30"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grpSp>
        <p:nvGrpSpPr>
          <p:cNvPr id="31" name="Group 11"/>
          <p:cNvGrpSpPr/>
          <p:nvPr/>
        </p:nvGrpSpPr>
        <p:grpSpPr>
          <a:xfrm>
            <a:off x="182787" y="5778976"/>
            <a:ext cx="17249838" cy="1627015"/>
            <a:chOff x="27" y="0"/>
            <a:chExt cx="22999784" cy="2169352"/>
          </a:xfrm>
        </p:grpSpPr>
        <p:sp>
          <p:nvSpPr>
            <p:cNvPr id="32" name="AutoShape 12"/>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33" name="Freeform 13"/>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3"/>
              <a:stretch>
                <a:fillRect l="-10229" r="-12274"/>
              </a:stretch>
            </a:blipFill>
          </p:spPr>
        </p:sp>
        <p:sp>
          <p:nvSpPr>
            <p:cNvPr id="34" name="Freeform 14"/>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35" name="Freeform 15"/>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36" name="Freeform 16"/>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l="-10229" r="-12274"/>
              </a:stretch>
            </a:blipFill>
          </p:spPr>
        </p:sp>
        <p:sp>
          <p:nvSpPr>
            <p:cNvPr id="37" name="Freeform 17"/>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38" name="Freeform 18"/>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39" name="Freeform 19"/>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t="-3600" r="-26999"/>
              </a:stretch>
            </a:blipFill>
          </p:spPr>
        </p:sp>
        <p:sp>
          <p:nvSpPr>
            <p:cNvPr id="40" name="Freeform 20"/>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5"/>
              <a:stretch>
                <a:fillRect l="-4849" r="-17348"/>
              </a:stretch>
            </a:blipFill>
          </p:spPr>
        </p:sp>
        <p:sp>
          <p:nvSpPr>
            <p:cNvPr id="41" name="Freeform 21"/>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849" r="-17348"/>
              </a:stretch>
            </a:blipFill>
          </p:spPr>
        </p:sp>
        <p:sp>
          <p:nvSpPr>
            <p:cNvPr id="42" name="Freeform 22"/>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43" name="Freeform 23"/>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44" name="TextBox 24"/>
            <p:cNvSpPr txBox="1"/>
            <p:nvPr/>
          </p:nvSpPr>
          <p:spPr>
            <a:xfrm>
              <a:off x="9095750" y="1724786"/>
              <a:ext cx="5030704"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48" name="TextBox 25"/>
          <p:cNvSpPr txBox="1"/>
          <p:nvPr/>
        </p:nvSpPr>
        <p:spPr>
          <a:xfrm>
            <a:off x="457200" y="7150239"/>
            <a:ext cx="3429000" cy="577081"/>
          </a:xfrm>
          <a:prstGeom prst="rect">
            <a:avLst/>
          </a:prstGeom>
        </p:spPr>
        <p:txBody>
          <a:bodyPr wrap="square" lIns="0" tIns="0" rIns="0" bIns="0" rtlCol="0" anchor="t">
            <a:spAutoFit/>
          </a:bodyPr>
          <a:lstStyle/>
          <a:p>
            <a:pPr algn="ctr">
              <a:lnSpc>
                <a:spcPts val="4480"/>
              </a:lnSpc>
              <a:spcBef>
                <a:spcPct val="0"/>
              </a:spcBef>
            </a:pPr>
            <a:r>
              <a:rPr lang="en-US" sz="2800" dirty="0" smtClean="0">
                <a:solidFill>
                  <a:srgbClr val="000000"/>
                </a:solidFill>
                <a:latin typeface="Times New Roman Bold"/>
              </a:rPr>
              <a:t>Group normalization</a:t>
            </a:r>
            <a:endParaRPr lang="en-US" sz="2800" dirty="0">
              <a:solidFill>
                <a:srgbClr val="000000"/>
              </a:solidFill>
              <a:latin typeface="Times New Roman Bold"/>
            </a:endParaRPr>
          </a:p>
        </p:txBody>
      </p:sp>
      <p:sp>
        <p:nvSpPr>
          <p:cNvPr id="49" name="Freeform 23"/>
          <p:cNvSpPr/>
          <p:nvPr/>
        </p:nvSpPr>
        <p:spPr>
          <a:xfrm>
            <a:off x="17571818" y="5778976"/>
            <a:ext cx="1468069" cy="937168"/>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45" name="액자 44"/>
          <p:cNvSpPr/>
          <p:nvPr/>
        </p:nvSpPr>
        <p:spPr>
          <a:xfrm>
            <a:off x="97148" y="5548594"/>
            <a:ext cx="6404838" cy="1368066"/>
          </a:xfrm>
          <a:prstGeom prst="frame">
            <a:avLst>
              <a:gd name="adj1" fmla="val 6500"/>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6" name="액자 45"/>
          <p:cNvSpPr/>
          <p:nvPr/>
        </p:nvSpPr>
        <p:spPr>
          <a:xfrm>
            <a:off x="6501987" y="5538636"/>
            <a:ext cx="6316836" cy="1368066"/>
          </a:xfrm>
          <a:prstGeom prst="frame">
            <a:avLst>
              <a:gd name="adj1" fmla="val 650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47" name="액자 46"/>
          <p:cNvSpPr/>
          <p:nvPr/>
        </p:nvSpPr>
        <p:spPr>
          <a:xfrm>
            <a:off x="12818823" y="5551318"/>
            <a:ext cx="5469178" cy="1368066"/>
          </a:xfrm>
          <a:prstGeom prst="frame">
            <a:avLst>
              <a:gd name="adj1" fmla="val 65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50" name="Freeform 23"/>
          <p:cNvSpPr/>
          <p:nvPr/>
        </p:nvSpPr>
        <p:spPr>
          <a:xfrm>
            <a:off x="17556450" y="2787434"/>
            <a:ext cx="1468069" cy="937168"/>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6"/>
            <a:stretch>
              <a:fillRect l="-4402" r="-17393"/>
            </a:stretch>
          </a:blipFill>
        </p:spPr>
      </p:sp>
      <p:sp>
        <p:nvSpPr>
          <p:cNvPr id="28" name="액자 27"/>
          <p:cNvSpPr/>
          <p:nvPr/>
        </p:nvSpPr>
        <p:spPr>
          <a:xfrm>
            <a:off x="37507" y="2536257"/>
            <a:ext cx="18250493" cy="1368066"/>
          </a:xfrm>
          <a:prstGeom prst="frame">
            <a:avLst>
              <a:gd name="adj1" fmla="val 65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3046577" y="3084113"/>
            <a:ext cx="12302774" cy="4294364"/>
          </a:xfrm>
          <a:custGeom>
            <a:avLst/>
            <a:gdLst/>
            <a:ahLst/>
            <a:cxnLst/>
            <a:rect l="l" t="t" r="r" b="b"/>
            <a:pathLst>
              <a:path w="12302774" h="4294364">
                <a:moveTo>
                  <a:pt x="0" y="0"/>
                </a:moveTo>
                <a:lnTo>
                  <a:pt x="12302773" y="0"/>
                </a:lnTo>
                <a:lnTo>
                  <a:pt x="12302773" y="4294364"/>
                </a:lnTo>
                <a:lnTo>
                  <a:pt x="0" y="4294364"/>
                </a:lnTo>
                <a:lnTo>
                  <a:pt x="0" y="0"/>
                </a:lnTo>
                <a:close/>
              </a:path>
            </a:pathLst>
          </a:custGeom>
          <a:blipFill>
            <a:blip r:embed="rId2"/>
            <a:stretch>
              <a:fillRect/>
            </a:stretch>
          </a:blipFill>
        </p:spPr>
      </p:sp>
      <p:sp>
        <p:nvSpPr>
          <p:cNvPr id="7" name="TextBox 7"/>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23</a:t>
            </a:r>
            <a:endParaRPr lang="en-US" sz="3200" dirty="0">
              <a:solidFill>
                <a:srgbClr val="000000"/>
              </a:solidFill>
              <a:latin typeface="Times New Roman"/>
            </a:endParaRPr>
          </a:p>
        </p:txBody>
      </p:sp>
      <p:sp>
        <p:nvSpPr>
          <p:cNvPr id="8" name="TextBox 8"/>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9" name="TextBox 9"/>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0" name="Freeform 10"/>
          <p:cNvSpPr/>
          <p:nvPr/>
        </p:nvSpPr>
        <p:spPr>
          <a:xfrm rot="5400000">
            <a:off x="10541258" y="3482630"/>
            <a:ext cx="5755251" cy="3860934"/>
          </a:xfrm>
          <a:custGeom>
            <a:avLst/>
            <a:gdLst/>
            <a:ahLst/>
            <a:cxnLst/>
            <a:rect l="l" t="t" r="r" b="b"/>
            <a:pathLst>
              <a:path w="5755251" h="3860934">
                <a:moveTo>
                  <a:pt x="0" y="0"/>
                </a:moveTo>
                <a:lnTo>
                  <a:pt x="5755250" y="0"/>
                </a:lnTo>
                <a:lnTo>
                  <a:pt x="5755250" y="3860934"/>
                </a:lnTo>
                <a:lnTo>
                  <a:pt x="0" y="386093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2" name="Freeform 12"/>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5"/>
            <a:stretch>
              <a:fillRect/>
            </a:stretch>
          </a:blipFill>
        </p:spPr>
      </p:sp>
      <p:sp>
        <p:nvSpPr>
          <p:cNvPr id="13"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4"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11854202" y="2123530"/>
            <a:ext cx="4460391" cy="5315299"/>
          </a:xfrm>
          <a:custGeom>
            <a:avLst/>
            <a:gdLst/>
            <a:ahLst/>
            <a:cxnLst/>
            <a:rect l="l" t="t" r="r" b="b"/>
            <a:pathLst>
              <a:path w="4460391" h="5315299">
                <a:moveTo>
                  <a:pt x="0" y="0"/>
                </a:moveTo>
                <a:lnTo>
                  <a:pt x="4460390" y="0"/>
                </a:lnTo>
                <a:lnTo>
                  <a:pt x="4460390" y="5315299"/>
                </a:lnTo>
                <a:lnTo>
                  <a:pt x="0" y="5315299"/>
                </a:lnTo>
                <a:lnTo>
                  <a:pt x="0" y="0"/>
                </a:lnTo>
                <a:close/>
              </a:path>
            </a:pathLst>
          </a:custGeom>
          <a:blipFill>
            <a:blip r:embed="rId2"/>
            <a:stretch>
              <a:fillRect/>
            </a:stretch>
          </a:blipFill>
        </p:spPr>
      </p:sp>
      <p:sp>
        <p:nvSpPr>
          <p:cNvPr id="6" name="TextBox 6"/>
          <p:cNvSpPr txBox="1"/>
          <p:nvPr/>
        </p:nvSpPr>
        <p:spPr>
          <a:xfrm>
            <a:off x="632811" y="3163487"/>
            <a:ext cx="10987895" cy="3953510"/>
          </a:xfrm>
          <a:prstGeom prst="rect">
            <a:avLst/>
          </a:prstGeom>
        </p:spPr>
        <p:txBody>
          <a:bodyPr lIns="0" tIns="0" rIns="0" bIns="0" rtlCol="0" anchor="t">
            <a:spAutoFit/>
          </a:bodyPr>
          <a:lstStyle/>
          <a:p>
            <a:pPr marL="604519" lvl="1" indent="-302260">
              <a:lnSpc>
                <a:spcPts val="4479"/>
              </a:lnSpc>
              <a:buFont typeface="Arial"/>
              <a:buChar char="•"/>
            </a:pPr>
            <a:r>
              <a:rPr lang="en-US" sz="2799">
                <a:solidFill>
                  <a:srgbClr val="000000"/>
                </a:solidFill>
                <a:latin typeface="Times New Roman"/>
              </a:rPr>
              <a:t>The Trident-head estimates the boundary offset based on a relative distribution predicted by three branches: </a:t>
            </a:r>
            <a:r>
              <a:rPr lang="en-US" sz="2799">
                <a:solidFill>
                  <a:srgbClr val="000000"/>
                </a:solidFill>
                <a:latin typeface="Times New Roman Bold"/>
              </a:rPr>
              <a:t>Start Boundary, End Boundary and Center Offset</a:t>
            </a:r>
          </a:p>
          <a:p>
            <a:pPr marL="604519" lvl="1" indent="-302260">
              <a:lnSpc>
                <a:spcPts val="4479"/>
              </a:lnSpc>
              <a:buFont typeface="Arial"/>
              <a:buChar char="•"/>
            </a:pPr>
            <a:r>
              <a:rPr lang="en-US" sz="2799">
                <a:solidFill>
                  <a:srgbClr val="000000"/>
                </a:solidFill>
                <a:latin typeface="Times New Roman"/>
              </a:rPr>
              <a:t>Based on the relative boundary modeling, i.e. considering the relation of features in a certain period and obtaining the relative probability of being a boundary </a:t>
            </a:r>
            <a:r>
              <a:rPr lang="en-US" sz="2799">
                <a:solidFill>
                  <a:srgbClr val="000000"/>
                </a:solidFill>
                <a:latin typeface="Times New Roman Bold"/>
              </a:rPr>
              <a:t>for each instant</a:t>
            </a:r>
            <a:r>
              <a:rPr lang="en-US" sz="2799">
                <a:solidFill>
                  <a:srgbClr val="000000"/>
                </a:solidFill>
                <a:latin typeface="Times New Roman"/>
              </a:rPr>
              <a:t> in that period</a:t>
            </a:r>
          </a:p>
          <a:p>
            <a:pPr>
              <a:lnSpc>
                <a:spcPts val="4479"/>
              </a:lnSpc>
            </a:pPr>
            <a:endParaRPr lang="en-US" sz="2799">
              <a:solidFill>
                <a:srgbClr val="000000"/>
              </a:solidFill>
              <a:latin typeface="Times New Roman"/>
            </a:endParaRPr>
          </a:p>
        </p:txBody>
      </p:sp>
      <p:sp>
        <p:nvSpPr>
          <p:cNvPr id="7" name="Freeform 7"/>
          <p:cNvSpPr/>
          <p:nvPr/>
        </p:nvSpPr>
        <p:spPr>
          <a:xfrm>
            <a:off x="12142183" y="4781180"/>
            <a:ext cx="1350469" cy="1350469"/>
          </a:xfrm>
          <a:custGeom>
            <a:avLst/>
            <a:gdLst/>
            <a:ahLst/>
            <a:cxnLst/>
            <a:rect l="l" t="t" r="r" b="b"/>
            <a:pathLst>
              <a:path w="1350469" h="1350469">
                <a:moveTo>
                  <a:pt x="0" y="0"/>
                </a:moveTo>
                <a:lnTo>
                  <a:pt x="1350469" y="0"/>
                </a:lnTo>
                <a:lnTo>
                  <a:pt x="1350469" y="1350469"/>
                </a:lnTo>
                <a:lnTo>
                  <a:pt x="0" y="135046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9" name="TextBox 9"/>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0" name="TextBox 10"/>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1" name="Freeform 11"/>
          <p:cNvSpPr/>
          <p:nvPr/>
        </p:nvSpPr>
        <p:spPr>
          <a:xfrm>
            <a:off x="14687421" y="4781180"/>
            <a:ext cx="1350469" cy="1350469"/>
          </a:xfrm>
          <a:custGeom>
            <a:avLst/>
            <a:gdLst/>
            <a:ahLst/>
            <a:cxnLst/>
            <a:rect l="l" t="t" r="r" b="b"/>
            <a:pathLst>
              <a:path w="1350469" h="1350469">
                <a:moveTo>
                  <a:pt x="0" y="0"/>
                </a:moveTo>
                <a:lnTo>
                  <a:pt x="1350469" y="0"/>
                </a:lnTo>
                <a:lnTo>
                  <a:pt x="1350469" y="1350469"/>
                </a:lnTo>
                <a:lnTo>
                  <a:pt x="0" y="135046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12" name="AutoShape 12"/>
          <p:cNvSpPr/>
          <p:nvPr/>
        </p:nvSpPr>
        <p:spPr>
          <a:xfrm>
            <a:off x="12846675" y="6132253"/>
            <a:ext cx="21714" cy="1712731"/>
          </a:xfrm>
          <a:prstGeom prst="line">
            <a:avLst/>
          </a:prstGeom>
          <a:ln w="95250" cap="flat">
            <a:solidFill>
              <a:srgbClr val="FF3131"/>
            </a:solidFill>
            <a:prstDash val="solid"/>
            <a:headEnd type="none" w="sm" len="sm"/>
            <a:tailEnd type="arrow" w="med" len="sm"/>
          </a:ln>
        </p:spPr>
      </p:sp>
      <p:sp>
        <p:nvSpPr>
          <p:cNvPr id="13" name="AutoShape 13"/>
          <p:cNvSpPr/>
          <p:nvPr/>
        </p:nvSpPr>
        <p:spPr>
          <a:xfrm>
            <a:off x="15339843" y="6132253"/>
            <a:ext cx="21714" cy="1712731"/>
          </a:xfrm>
          <a:prstGeom prst="line">
            <a:avLst/>
          </a:prstGeom>
          <a:ln w="95250" cap="flat">
            <a:solidFill>
              <a:srgbClr val="FF3131"/>
            </a:solidFill>
            <a:prstDash val="solid"/>
            <a:headEnd type="none" w="sm" len="sm"/>
            <a:tailEnd type="arrow" w="med" len="sm"/>
          </a:ln>
        </p:spPr>
      </p:sp>
      <p:sp>
        <p:nvSpPr>
          <p:cNvPr id="14" name="Freeform 14"/>
          <p:cNvSpPr/>
          <p:nvPr/>
        </p:nvSpPr>
        <p:spPr>
          <a:xfrm>
            <a:off x="13455685" y="4874225"/>
            <a:ext cx="1257424" cy="1257424"/>
          </a:xfrm>
          <a:custGeom>
            <a:avLst/>
            <a:gdLst/>
            <a:ahLst/>
            <a:cxnLst/>
            <a:rect l="l" t="t" r="r" b="b"/>
            <a:pathLst>
              <a:path w="1257424" h="1257424">
                <a:moveTo>
                  <a:pt x="0" y="0"/>
                </a:moveTo>
                <a:lnTo>
                  <a:pt x="1257424" y="0"/>
                </a:lnTo>
                <a:lnTo>
                  <a:pt x="1257424" y="1257424"/>
                </a:lnTo>
                <a:lnTo>
                  <a:pt x="0" y="125742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5" name="AutoShape 15"/>
          <p:cNvSpPr/>
          <p:nvPr/>
        </p:nvSpPr>
        <p:spPr>
          <a:xfrm>
            <a:off x="14073540" y="6225298"/>
            <a:ext cx="10857" cy="2377965"/>
          </a:xfrm>
          <a:prstGeom prst="line">
            <a:avLst/>
          </a:prstGeom>
          <a:ln w="95250" cap="flat">
            <a:solidFill>
              <a:srgbClr val="004AAD"/>
            </a:solidFill>
            <a:prstDash val="solid"/>
            <a:headEnd type="none" w="sm" len="sm"/>
            <a:tailEnd type="arrow" w="med" len="sm"/>
          </a:ln>
        </p:spPr>
      </p:sp>
      <p:sp>
        <p:nvSpPr>
          <p:cNvPr id="16" name="TextBox 16"/>
          <p:cNvSpPr txBox="1"/>
          <p:nvPr/>
        </p:nvSpPr>
        <p:spPr>
          <a:xfrm>
            <a:off x="12857532" y="7551299"/>
            <a:ext cx="2687268" cy="675641"/>
          </a:xfrm>
          <a:prstGeom prst="rect">
            <a:avLst/>
          </a:prstGeom>
          <a:ln w="57150">
            <a:solidFill>
              <a:schemeClr val="tx2">
                <a:lumMod val="75000"/>
              </a:schemeClr>
            </a:solidFill>
          </a:ln>
        </p:spPr>
        <p:txBody>
          <a:bodyPr wrap="square" lIns="0" tIns="0" rIns="0" bIns="0" rtlCol="0" anchor="t">
            <a:spAutoFit/>
          </a:bodyPr>
          <a:lstStyle/>
          <a:p>
            <a:pPr algn="ctr">
              <a:lnSpc>
                <a:spcPts val="5119"/>
              </a:lnSpc>
              <a:spcBef>
                <a:spcPct val="0"/>
              </a:spcBef>
            </a:pPr>
            <a:r>
              <a:rPr lang="en-US" sz="3199" dirty="0">
                <a:solidFill>
                  <a:srgbClr val="000000"/>
                </a:solidFill>
                <a:latin typeface="Times New Roman Bold"/>
              </a:rPr>
              <a:t>Segment - level</a:t>
            </a:r>
          </a:p>
        </p:txBody>
      </p:sp>
      <p:sp>
        <p:nvSpPr>
          <p:cNvPr id="17" name="TextBox 17"/>
          <p:cNvSpPr txBox="1"/>
          <p:nvPr/>
        </p:nvSpPr>
        <p:spPr>
          <a:xfrm>
            <a:off x="13064997" y="8412980"/>
            <a:ext cx="2479803" cy="654025"/>
          </a:xfrm>
          <a:prstGeom prst="rect">
            <a:avLst/>
          </a:prstGeom>
          <a:ln w="57150">
            <a:solidFill>
              <a:srgbClr val="FF0000"/>
            </a:solidFill>
          </a:ln>
        </p:spPr>
        <p:txBody>
          <a:bodyPr wrap="square" lIns="0" tIns="0" rIns="0" bIns="0" rtlCol="0" anchor="t">
            <a:spAutoFit/>
          </a:bodyPr>
          <a:lstStyle/>
          <a:p>
            <a:pPr algn="ctr">
              <a:lnSpc>
                <a:spcPts val="5119"/>
              </a:lnSpc>
              <a:spcBef>
                <a:spcPct val="0"/>
              </a:spcBef>
            </a:pPr>
            <a:r>
              <a:rPr lang="en-US" sz="3199" dirty="0">
                <a:solidFill>
                  <a:srgbClr val="000000"/>
                </a:solidFill>
                <a:latin typeface="Times New Roman Bold"/>
              </a:rPr>
              <a:t>Instant - level</a:t>
            </a:r>
          </a:p>
        </p:txBody>
      </p:sp>
      <p:sp>
        <p:nvSpPr>
          <p:cNvPr id="18" name="TextBox 18"/>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24</a:t>
            </a:r>
            <a:endParaRPr lang="en-US" sz="3200" dirty="0">
              <a:solidFill>
                <a:srgbClr val="000000"/>
              </a:solidFill>
              <a:latin typeface="Times New Roman"/>
            </a:endParaRPr>
          </a:p>
        </p:txBody>
      </p:sp>
      <p:sp>
        <p:nvSpPr>
          <p:cNvPr id="20" name="Freeform 20"/>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7"/>
            <a:stretch>
              <a:fillRect/>
            </a:stretch>
          </a:blipFill>
        </p:spPr>
      </p:sp>
      <p:sp>
        <p:nvSpPr>
          <p:cNvPr id="21"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2"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9723105" y="2013036"/>
            <a:ext cx="7632041" cy="7299006"/>
          </a:xfrm>
          <a:custGeom>
            <a:avLst/>
            <a:gdLst/>
            <a:ahLst/>
            <a:cxnLst/>
            <a:rect l="l" t="t" r="r" b="b"/>
            <a:pathLst>
              <a:path w="7632041" h="7299006">
                <a:moveTo>
                  <a:pt x="0" y="0"/>
                </a:moveTo>
                <a:lnTo>
                  <a:pt x="7632041" y="0"/>
                </a:lnTo>
                <a:lnTo>
                  <a:pt x="7632041" y="7299006"/>
                </a:lnTo>
                <a:lnTo>
                  <a:pt x="0" y="7299006"/>
                </a:lnTo>
                <a:lnTo>
                  <a:pt x="0" y="0"/>
                </a:lnTo>
                <a:close/>
              </a:path>
            </a:pathLst>
          </a:custGeom>
          <a:blipFill>
            <a:blip r:embed="rId2"/>
            <a:stretch>
              <a:fillRect/>
            </a:stretch>
          </a:blipFill>
        </p:spPr>
      </p:sp>
      <p:sp>
        <p:nvSpPr>
          <p:cNvPr id="6" name="Freeform 6"/>
          <p:cNvSpPr/>
          <p:nvPr/>
        </p:nvSpPr>
        <p:spPr>
          <a:xfrm>
            <a:off x="1147188" y="3325412"/>
            <a:ext cx="5784793" cy="2089794"/>
          </a:xfrm>
          <a:custGeom>
            <a:avLst/>
            <a:gdLst/>
            <a:ahLst/>
            <a:cxnLst/>
            <a:rect l="l" t="t" r="r" b="b"/>
            <a:pathLst>
              <a:path w="5784793" h="2089794">
                <a:moveTo>
                  <a:pt x="0" y="0"/>
                </a:moveTo>
                <a:lnTo>
                  <a:pt x="5784794" y="0"/>
                </a:lnTo>
                <a:lnTo>
                  <a:pt x="5784794" y="2089794"/>
                </a:lnTo>
                <a:lnTo>
                  <a:pt x="0" y="2089794"/>
                </a:lnTo>
                <a:lnTo>
                  <a:pt x="0" y="0"/>
                </a:lnTo>
                <a:close/>
              </a:path>
            </a:pathLst>
          </a:custGeom>
          <a:blipFill>
            <a:blip r:embed="rId3"/>
            <a:stretch>
              <a:fillRect/>
            </a:stretch>
          </a:blipFill>
        </p:spPr>
      </p:sp>
      <p:sp>
        <p:nvSpPr>
          <p:cNvPr id="7" name="Freeform 7"/>
          <p:cNvSpPr/>
          <p:nvPr/>
        </p:nvSpPr>
        <p:spPr>
          <a:xfrm>
            <a:off x="1147188" y="5501562"/>
            <a:ext cx="3244948" cy="1114427"/>
          </a:xfrm>
          <a:custGeom>
            <a:avLst/>
            <a:gdLst/>
            <a:ahLst/>
            <a:cxnLst/>
            <a:rect l="l" t="t" r="r" b="b"/>
            <a:pathLst>
              <a:path w="3244948" h="1114427">
                <a:moveTo>
                  <a:pt x="0" y="0"/>
                </a:moveTo>
                <a:lnTo>
                  <a:pt x="3244948" y="0"/>
                </a:lnTo>
                <a:lnTo>
                  <a:pt x="3244948" y="1114427"/>
                </a:lnTo>
                <a:lnTo>
                  <a:pt x="0" y="1114427"/>
                </a:lnTo>
                <a:lnTo>
                  <a:pt x="0" y="0"/>
                </a:lnTo>
                <a:close/>
              </a:path>
            </a:pathLst>
          </a:custGeom>
          <a:blipFill>
            <a:blip r:embed="rId4"/>
            <a:stretch>
              <a:fillRect/>
            </a:stretch>
          </a:blipFill>
        </p:spPr>
      </p:sp>
      <p:sp>
        <p:nvSpPr>
          <p:cNvPr id="8" name="Freeform 8"/>
          <p:cNvSpPr/>
          <p:nvPr/>
        </p:nvSpPr>
        <p:spPr>
          <a:xfrm>
            <a:off x="1230559" y="8120939"/>
            <a:ext cx="7239488" cy="501525"/>
          </a:xfrm>
          <a:custGeom>
            <a:avLst/>
            <a:gdLst/>
            <a:ahLst/>
            <a:cxnLst/>
            <a:rect l="l" t="t" r="r" b="b"/>
            <a:pathLst>
              <a:path w="7239488" h="501525">
                <a:moveTo>
                  <a:pt x="0" y="0"/>
                </a:moveTo>
                <a:lnTo>
                  <a:pt x="7239488" y="0"/>
                </a:lnTo>
                <a:lnTo>
                  <a:pt x="7239488" y="501524"/>
                </a:lnTo>
                <a:lnTo>
                  <a:pt x="0" y="501524"/>
                </a:lnTo>
                <a:lnTo>
                  <a:pt x="0" y="0"/>
                </a:lnTo>
                <a:close/>
              </a:path>
            </a:pathLst>
          </a:custGeom>
          <a:blipFill>
            <a:blip r:embed="rId5"/>
            <a:stretch>
              <a:fillRect t="-12895" r="-2084"/>
            </a:stretch>
          </a:blipFill>
        </p:spPr>
      </p:sp>
      <p:sp>
        <p:nvSpPr>
          <p:cNvPr id="10" name="TextBox 10"/>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Method</a:t>
            </a:r>
          </a:p>
        </p:txBody>
      </p:sp>
      <p:sp>
        <p:nvSpPr>
          <p:cNvPr id="11" name="TextBox 11"/>
          <p:cNvSpPr txBox="1"/>
          <p:nvPr/>
        </p:nvSpPr>
        <p:spPr>
          <a:xfrm>
            <a:off x="632811" y="2344972"/>
            <a:ext cx="2956665"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TriDet Structure</a:t>
            </a:r>
          </a:p>
        </p:txBody>
      </p:sp>
      <p:sp>
        <p:nvSpPr>
          <p:cNvPr id="12" name="TextBox 12"/>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25</a:t>
            </a:r>
            <a:endParaRPr lang="en-US" sz="3200" dirty="0">
              <a:solidFill>
                <a:srgbClr val="000000"/>
              </a:solidFill>
              <a:latin typeface="Times New Roman"/>
            </a:endParaRPr>
          </a:p>
        </p:txBody>
      </p:sp>
      <p:sp>
        <p:nvSpPr>
          <p:cNvPr id="13" name="TextBox 13"/>
          <p:cNvSpPr txBox="1"/>
          <p:nvPr/>
        </p:nvSpPr>
        <p:spPr>
          <a:xfrm>
            <a:off x="1290409" y="8739907"/>
            <a:ext cx="6203454" cy="506730"/>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B </a:t>
            </a:r>
            <a:r>
              <a:rPr lang="en-US" sz="2400">
                <a:solidFill>
                  <a:srgbClr val="000000"/>
                </a:solidFill>
                <a:latin typeface="Times New Roman"/>
              </a:rPr>
              <a:t>is the number of bins for boundary prediction</a:t>
            </a:r>
          </a:p>
        </p:txBody>
      </p:sp>
      <p:sp>
        <p:nvSpPr>
          <p:cNvPr id="14" name="TextBox 14"/>
          <p:cNvSpPr txBox="1"/>
          <p:nvPr/>
        </p:nvSpPr>
        <p:spPr>
          <a:xfrm>
            <a:off x="716182" y="8636402"/>
            <a:ext cx="313432" cy="675641"/>
          </a:xfrm>
          <a:prstGeom prst="rect">
            <a:avLst/>
          </a:prstGeom>
        </p:spPr>
        <p:txBody>
          <a:bodyPr lIns="0" tIns="0" rIns="0" bIns="0" rtlCol="0" anchor="t">
            <a:spAutoFit/>
          </a:bodyPr>
          <a:lstStyle/>
          <a:p>
            <a:pPr algn="ctr">
              <a:lnSpc>
                <a:spcPts val="5119"/>
              </a:lnSpc>
              <a:spcBef>
                <a:spcPct val="0"/>
              </a:spcBef>
            </a:pPr>
            <a:r>
              <a:rPr lang="en-US" sz="3199">
                <a:solidFill>
                  <a:srgbClr val="000000"/>
                </a:solidFill>
                <a:latin typeface="Times New Roman Bold"/>
              </a:rPr>
              <a:t>1.</a:t>
            </a:r>
          </a:p>
        </p:txBody>
      </p:sp>
      <p:sp>
        <p:nvSpPr>
          <p:cNvPr id="15" name="TextBox 15"/>
          <p:cNvSpPr txBox="1"/>
          <p:nvPr/>
        </p:nvSpPr>
        <p:spPr>
          <a:xfrm>
            <a:off x="716182" y="7946823"/>
            <a:ext cx="313432" cy="675641"/>
          </a:xfrm>
          <a:prstGeom prst="rect">
            <a:avLst/>
          </a:prstGeom>
        </p:spPr>
        <p:txBody>
          <a:bodyPr lIns="0" tIns="0" rIns="0" bIns="0" rtlCol="0" anchor="t">
            <a:spAutoFit/>
          </a:bodyPr>
          <a:lstStyle/>
          <a:p>
            <a:pPr algn="ctr">
              <a:lnSpc>
                <a:spcPts val="5119"/>
              </a:lnSpc>
              <a:spcBef>
                <a:spcPct val="0"/>
              </a:spcBef>
            </a:pPr>
            <a:r>
              <a:rPr lang="en-US" sz="3199">
                <a:solidFill>
                  <a:srgbClr val="000000"/>
                </a:solidFill>
                <a:latin typeface="Times New Roman Bold"/>
              </a:rPr>
              <a:t>2.</a:t>
            </a:r>
          </a:p>
        </p:txBody>
      </p:sp>
      <p:sp>
        <p:nvSpPr>
          <p:cNvPr id="16" name="TextBox 16"/>
          <p:cNvSpPr txBox="1"/>
          <p:nvPr/>
        </p:nvSpPr>
        <p:spPr>
          <a:xfrm>
            <a:off x="716182" y="3224235"/>
            <a:ext cx="313432" cy="675641"/>
          </a:xfrm>
          <a:prstGeom prst="rect">
            <a:avLst/>
          </a:prstGeom>
        </p:spPr>
        <p:txBody>
          <a:bodyPr lIns="0" tIns="0" rIns="0" bIns="0" rtlCol="0" anchor="t">
            <a:spAutoFit/>
          </a:bodyPr>
          <a:lstStyle/>
          <a:p>
            <a:pPr algn="ctr">
              <a:lnSpc>
                <a:spcPts val="5119"/>
              </a:lnSpc>
              <a:spcBef>
                <a:spcPct val="0"/>
              </a:spcBef>
            </a:pPr>
            <a:r>
              <a:rPr lang="en-US" sz="3199">
                <a:solidFill>
                  <a:srgbClr val="000000"/>
                </a:solidFill>
                <a:latin typeface="Times New Roman Bold"/>
              </a:rPr>
              <a:t>3.</a:t>
            </a:r>
          </a:p>
        </p:txBody>
      </p:sp>
      <p:sp>
        <p:nvSpPr>
          <p:cNvPr id="18" name="Freeform 18"/>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19"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0"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5" name="Group 5"/>
          <p:cNvGrpSpPr/>
          <p:nvPr/>
        </p:nvGrpSpPr>
        <p:grpSpPr>
          <a:xfrm>
            <a:off x="417752" y="8009168"/>
            <a:ext cx="17249838" cy="1627015"/>
            <a:chOff x="27" y="0"/>
            <a:chExt cx="22999784" cy="2169352"/>
          </a:xfrm>
        </p:grpSpPr>
        <p:sp>
          <p:nvSpPr>
            <p:cNvPr id="6" name="AutoShape 6"/>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7" name="Freeform 7"/>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2"/>
              <a:stretch>
                <a:fillRect l="-10229" r="-12274"/>
              </a:stretch>
            </a:blipFill>
          </p:spPr>
        </p:sp>
        <p:sp>
          <p:nvSpPr>
            <p:cNvPr id="8" name="Freeform 8"/>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9" name="Freeform 9"/>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0" name="Freeform 10"/>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1" name="Freeform 11"/>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2" name="Freeform 12"/>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3" name="Freeform 13"/>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4" name="Freeform 14"/>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4"/>
              <a:stretch>
                <a:fillRect l="-4849" r="-17348"/>
              </a:stretch>
            </a:blipFill>
          </p:spPr>
        </p:sp>
        <p:sp>
          <p:nvSpPr>
            <p:cNvPr id="15" name="Freeform 15"/>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l="-4849" r="-17348"/>
              </a:stretch>
            </a:blipFill>
          </p:spPr>
        </p:sp>
        <p:sp>
          <p:nvSpPr>
            <p:cNvPr id="16" name="Freeform 16"/>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7" name="Freeform 17"/>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8" name="TextBox 18"/>
            <p:cNvSpPr txBox="1"/>
            <p:nvPr/>
          </p:nvSpPr>
          <p:spPr>
            <a:xfrm>
              <a:off x="9095750" y="1724786"/>
              <a:ext cx="4977675"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20" name="Freeform 20"/>
          <p:cNvSpPr/>
          <p:nvPr/>
        </p:nvSpPr>
        <p:spPr>
          <a:xfrm>
            <a:off x="4536026" y="5378409"/>
            <a:ext cx="1280187" cy="909292"/>
          </a:xfrm>
          <a:custGeom>
            <a:avLst/>
            <a:gdLst/>
            <a:ahLst/>
            <a:cxnLst/>
            <a:rect l="l" t="t" r="r" b="b"/>
            <a:pathLst>
              <a:path w="1280187" h="909292">
                <a:moveTo>
                  <a:pt x="0" y="0"/>
                </a:moveTo>
                <a:lnTo>
                  <a:pt x="1280188" y="0"/>
                </a:lnTo>
                <a:lnTo>
                  <a:pt x="1280188" y="909292"/>
                </a:lnTo>
                <a:lnTo>
                  <a:pt x="0" y="909292"/>
                </a:lnTo>
                <a:lnTo>
                  <a:pt x="0" y="0"/>
                </a:lnTo>
                <a:close/>
              </a:path>
            </a:pathLst>
          </a:custGeom>
          <a:blipFill>
            <a:blip r:embed="rId6"/>
            <a:stretch>
              <a:fillRect/>
            </a:stretch>
          </a:blipFill>
        </p:spPr>
      </p:sp>
      <p:sp>
        <p:nvSpPr>
          <p:cNvPr id="21" name="Freeform 21"/>
          <p:cNvSpPr/>
          <p:nvPr/>
        </p:nvSpPr>
        <p:spPr>
          <a:xfrm>
            <a:off x="827936" y="5380523"/>
            <a:ext cx="3708090" cy="907178"/>
          </a:xfrm>
          <a:custGeom>
            <a:avLst/>
            <a:gdLst/>
            <a:ahLst/>
            <a:cxnLst/>
            <a:rect l="l" t="t" r="r" b="b"/>
            <a:pathLst>
              <a:path w="3708090" h="907178">
                <a:moveTo>
                  <a:pt x="0" y="0"/>
                </a:moveTo>
                <a:lnTo>
                  <a:pt x="3708090" y="0"/>
                </a:lnTo>
                <a:lnTo>
                  <a:pt x="3708090" y="907178"/>
                </a:lnTo>
                <a:lnTo>
                  <a:pt x="0" y="907178"/>
                </a:lnTo>
                <a:lnTo>
                  <a:pt x="0" y="0"/>
                </a:lnTo>
                <a:close/>
              </a:path>
            </a:pathLst>
          </a:custGeom>
          <a:blipFill>
            <a:blip r:embed="rId7"/>
            <a:stretch>
              <a:fillRect/>
            </a:stretch>
          </a:blipFill>
        </p:spPr>
      </p:sp>
      <p:sp>
        <p:nvSpPr>
          <p:cNvPr id="22" name="TextBox 22"/>
          <p:cNvSpPr txBox="1"/>
          <p:nvPr/>
        </p:nvSpPr>
        <p:spPr>
          <a:xfrm>
            <a:off x="5708319" y="5405686"/>
            <a:ext cx="1280187" cy="882015"/>
          </a:xfrm>
          <a:prstGeom prst="rect">
            <a:avLst/>
          </a:prstGeom>
        </p:spPr>
        <p:txBody>
          <a:bodyPr lIns="0" tIns="0" rIns="0" bIns="0" rtlCol="0" anchor="t">
            <a:spAutoFit/>
          </a:bodyPr>
          <a:lstStyle/>
          <a:p>
            <a:pPr algn="ctr">
              <a:lnSpc>
                <a:spcPts val="6720"/>
              </a:lnSpc>
              <a:spcBef>
                <a:spcPct val="0"/>
              </a:spcBef>
            </a:pPr>
            <a:r>
              <a:rPr lang="en-US" sz="4200">
                <a:solidFill>
                  <a:srgbClr val="000000"/>
                </a:solidFill>
                <a:latin typeface="Times New Roman Bold"/>
              </a:rPr>
              <a:t>+</a:t>
            </a:r>
          </a:p>
        </p:txBody>
      </p:sp>
      <p:sp>
        <p:nvSpPr>
          <p:cNvPr id="23" name="AutoShape 23"/>
          <p:cNvSpPr/>
          <p:nvPr/>
        </p:nvSpPr>
        <p:spPr>
          <a:xfrm flipH="1">
            <a:off x="593443" y="3914428"/>
            <a:ext cx="6805128" cy="40781"/>
          </a:xfrm>
          <a:prstGeom prst="line">
            <a:avLst/>
          </a:prstGeom>
          <a:ln w="66675" cap="flat">
            <a:solidFill>
              <a:srgbClr val="000000"/>
            </a:solidFill>
            <a:prstDash val="solid"/>
            <a:headEnd type="none" w="sm" len="sm"/>
            <a:tailEnd type="arrow" w="med" len="sm"/>
          </a:ln>
        </p:spPr>
      </p:sp>
      <p:sp>
        <p:nvSpPr>
          <p:cNvPr id="24" name="AutoShape 24"/>
          <p:cNvSpPr/>
          <p:nvPr/>
        </p:nvSpPr>
        <p:spPr>
          <a:xfrm flipV="1">
            <a:off x="7431909" y="1216182"/>
            <a:ext cx="0" cy="2698246"/>
          </a:xfrm>
          <a:prstGeom prst="line">
            <a:avLst/>
          </a:prstGeom>
          <a:ln w="66675" cap="flat">
            <a:solidFill>
              <a:srgbClr val="000000"/>
            </a:solidFill>
            <a:prstDash val="solid"/>
            <a:headEnd type="none" w="sm" len="sm"/>
            <a:tailEnd type="arrow" w="med" len="sm"/>
          </a:ln>
        </p:spPr>
      </p:sp>
      <p:grpSp>
        <p:nvGrpSpPr>
          <p:cNvPr id="37" name="Group 37"/>
          <p:cNvGrpSpPr/>
          <p:nvPr/>
        </p:nvGrpSpPr>
        <p:grpSpPr>
          <a:xfrm>
            <a:off x="6548438" y="8011478"/>
            <a:ext cx="114300" cy="451485"/>
            <a:chOff x="0" y="0"/>
            <a:chExt cx="152400" cy="601980"/>
          </a:xfrm>
        </p:grpSpPr>
        <p:sp>
          <p:nvSpPr>
            <p:cNvPr id="38" name="Freeform 38"/>
            <p:cNvSpPr/>
            <p:nvPr/>
          </p:nvSpPr>
          <p:spPr>
            <a:xfrm>
              <a:off x="26670" y="50800"/>
              <a:ext cx="74930" cy="501650"/>
            </a:xfrm>
            <a:custGeom>
              <a:avLst/>
              <a:gdLst/>
              <a:ahLst/>
              <a:cxnLst/>
              <a:rect l="l" t="t" r="r" b="b"/>
              <a:pathLst>
                <a:path w="74930" h="501650">
                  <a:moveTo>
                    <a:pt x="74930" y="25400"/>
                  </a:moveTo>
                  <a:cubicBezTo>
                    <a:pt x="68580" y="491490"/>
                    <a:pt x="57150" y="499110"/>
                    <a:pt x="48260" y="500380"/>
                  </a:cubicBezTo>
                  <a:cubicBezTo>
                    <a:pt x="41910" y="501650"/>
                    <a:pt x="30480" y="494030"/>
                    <a:pt x="27940" y="487680"/>
                  </a:cubicBezTo>
                  <a:cubicBezTo>
                    <a:pt x="24130" y="480060"/>
                    <a:pt x="26670" y="463550"/>
                    <a:pt x="31750" y="457200"/>
                  </a:cubicBezTo>
                  <a:cubicBezTo>
                    <a:pt x="36830" y="450850"/>
                    <a:pt x="54610" y="448310"/>
                    <a:pt x="62230" y="452120"/>
                  </a:cubicBezTo>
                  <a:cubicBezTo>
                    <a:pt x="68580" y="454660"/>
                    <a:pt x="74930" y="464820"/>
                    <a:pt x="74930" y="472440"/>
                  </a:cubicBezTo>
                  <a:cubicBezTo>
                    <a:pt x="73660" y="481330"/>
                    <a:pt x="59690" y="500380"/>
                    <a:pt x="50800" y="500380"/>
                  </a:cubicBezTo>
                  <a:cubicBezTo>
                    <a:pt x="41910" y="500380"/>
                    <a:pt x="30480" y="491490"/>
                    <a:pt x="24130" y="474980"/>
                  </a:cubicBezTo>
                  <a:cubicBezTo>
                    <a:pt x="0" y="419100"/>
                    <a:pt x="2540" y="81280"/>
                    <a:pt x="24130" y="25400"/>
                  </a:cubicBezTo>
                  <a:cubicBezTo>
                    <a:pt x="30480" y="10160"/>
                    <a:pt x="39370" y="0"/>
                    <a:pt x="46990" y="0"/>
                  </a:cubicBezTo>
                  <a:cubicBezTo>
                    <a:pt x="55880" y="0"/>
                    <a:pt x="74930" y="25400"/>
                    <a:pt x="74930" y="25400"/>
                  </a:cubicBezTo>
                </a:path>
              </a:pathLst>
            </a:custGeom>
            <a:solidFill>
              <a:srgbClr val="2D90EB"/>
            </a:solidFill>
            <a:ln>
              <a:noFill/>
            </a:ln>
          </p:spPr>
        </p:sp>
      </p:grpSp>
      <p:sp>
        <p:nvSpPr>
          <p:cNvPr id="41" name="Freeform 41"/>
          <p:cNvSpPr/>
          <p:nvPr/>
        </p:nvSpPr>
        <p:spPr>
          <a:xfrm>
            <a:off x="6924709" y="5465004"/>
            <a:ext cx="1341633" cy="941396"/>
          </a:xfrm>
          <a:custGeom>
            <a:avLst/>
            <a:gdLst/>
            <a:ahLst/>
            <a:cxnLst/>
            <a:rect l="l" t="t" r="r" b="b"/>
            <a:pathLst>
              <a:path w="1315541" h="941396">
                <a:moveTo>
                  <a:pt x="0" y="0"/>
                </a:moveTo>
                <a:lnTo>
                  <a:pt x="1315542" y="0"/>
                </a:lnTo>
                <a:lnTo>
                  <a:pt x="1315542" y="941397"/>
                </a:lnTo>
                <a:lnTo>
                  <a:pt x="0" y="941397"/>
                </a:lnTo>
                <a:lnTo>
                  <a:pt x="0" y="0"/>
                </a:lnTo>
                <a:close/>
              </a:path>
            </a:pathLst>
          </a:custGeom>
          <a:blipFill>
            <a:blip r:embed="rId8"/>
            <a:stretch>
              <a:fillRect/>
            </a:stretch>
          </a:blipFill>
        </p:spPr>
      </p:sp>
      <p:sp>
        <p:nvSpPr>
          <p:cNvPr id="43" name="TextBox 43"/>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26</a:t>
            </a:r>
            <a:endParaRPr lang="en-US" sz="3200" dirty="0">
              <a:solidFill>
                <a:srgbClr val="000000"/>
              </a:solidFill>
              <a:latin typeface="Times New Roman"/>
            </a:endParaRPr>
          </a:p>
        </p:txBody>
      </p:sp>
      <p:sp>
        <p:nvSpPr>
          <p:cNvPr id="44" name="TextBox 44"/>
          <p:cNvSpPr txBox="1"/>
          <p:nvPr/>
        </p:nvSpPr>
        <p:spPr>
          <a:xfrm>
            <a:off x="7289536" y="6470407"/>
            <a:ext cx="270718" cy="1341755"/>
          </a:xfrm>
          <a:prstGeom prst="rect">
            <a:avLst/>
          </a:prstGeom>
        </p:spPr>
        <p:txBody>
          <a:bodyPr lIns="0" tIns="0" rIns="0" bIns="0" rtlCol="0" anchor="t">
            <a:spAutoFit/>
          </a:bodyPr>
          <a:lstStyle/>
          <a:p>
            <a:pPr algn="ctr">
              <a:lnSpc>
                <a:spcPts val="10239"/>
              </a:lnSpc>
              <a:spcBef>
                <a:spcPct val="0"/>
              </a:spcBef>
            </a:pPr>
            <a:r>
              <a:rPr lang="en-US" sz="6399">
                <a:solidFill>
                  <a:srgbClr val="000000"/>
                </a:solidFill>
                <a:latin typeface="Times New Roman Bold"/>
              </a:rPr>
              <a:t>t</a:t>
            </a:r>
          </a:p>
        </p:txBody>
      </p:sp>
      <p:sp>
        <p:nvSpPr>
          <p:cNvPr id="45" name="TextBox 45"/>
          <p:cNvSpPr txBox="1"/>
          <p:nvPr/>
        </p:nvSpPr>
        <p:spPr>
          <a:xfrm>
            <a:off x="3564294" y="4296369"/>
            <a:ext cx="2589163" cy="752578"/>
          </a:xfrm>
          <a:prstGeom prst="rect">
            <a:avLst/>
          </a:prstGeom>
        </p:spPr>
        <p:txBody>
          <a:bodyPr lIns="0" tIns="0" rIns="0" bIns="0" rtlCol="0" anchor="t">
            <a:spAutoFit/>
          </a:bodyPr>
          <a:lstStyle/>
          <a:p>
            <a:pPr algn="ctr">
              <a:lnSpc>
                <a:spcPts val="6720"/>
              </a:lnSpc>
              <a:spcBef>
                <a:spcPct val="0"/>
              </a:spcBef>
            </a:pPr>
            <a:r>
              <a:rPr lang="en-US" sz="3600" dirty="0">
                <a:solidFill>
                  <a:srgbClr val="000000"/>
                </a:solidFill>
                <a:latin typeface="Times New Roman Bold"/>
              </a:rPr>
              <a:t>[ SoftMax ]</a:t>
            </a:r>
          </a:p>
        </p:txBody>
      </p:sp>
      <p:sp>
        <p:nvSpPr>
          <p:cNvPr id="46" name="TextBox 46"/>
          <p:cNvSpPr txBox="1"/>
          <p:nvPr/>
        </p:nvSpPr>
        <p:spPr>
          <a:xfrm>
            <a:off x="6380217" y="3717919"/>
            <a:ext cx="2360072" cy="629981"/>
          </a:xfrm>
          <a:prstGeom prst="rect">
            <a:avLst/>
          </a:prstGeom>
        </p:spPr>
        <p:txBody>
          <a:bodyPr wrap="square" lIns="0" tIns="0" rIns="0" bIns="0" rtlCol="0" anchor="t">
            <a:spAutoFit/>
          </a:bodyPr>
          <a:lstStyle/>
          <a:p>
            <a:pPr algn="ctr">
              <a:lnSpc>
                <a:spcPts val="5760"/>
              </a:lnSpc>
              <a:spcBef>
                <a:spcPct val="0"/>
              </a:spcBef>
            </a:pPr>
            <a:r>
              <a:rPr lang="en-US" sz="2400" dirty="0">
                <a:solidFill>
                  <a:srgbClr val="000000"/>
                </a:solidFill>
                <a:latin typeface="Times New Roman Bold"/>
              </a:rPr>
              <a:t>action start</a:t>
            </a:r>
          </a:p>
        </p:txBody>
      </p:sp>
      <p:grpSp>
        <p:nvGrpSpPr>
          <p:cNvPr id="47" name="Group 47"/>
          <p:cNvGrpSpPr/>
          <p:nvPr/>
        </p:nvGrpSpPr>
        <p:grpSpPr>
          <a:xfrm>
            <a:off x="375736" y="1573111"/>
            <a:ext cx="7198043" cy="1550670"/>
            <a:chOff x="0" y="0"/>
            <a:chExt cx="9597390" cy="2067560"/>
          </a:xfrm>
        </p:grpSpPr>
        <p:sp>
          <p:nvSpPr>
            <p:cNvPr id="48" name="Freeform 48"/>
            <p:cNvSpPr/>
            <p:nvPr/>
          </p:nvSpPr>
          <p:spPr>
            <a:xfrm>
              <a:off x="46990" y="44450"/>
              <a:ext cx="9499600" cy="1973580"/>
            </a:xfrm>
            <a:custGeom>
              <a:avLst/>
              <a:gdLst/>
              <a:ahLst/>
              <a:cxnLst/>
              <a:rect l="l" t="t" r="r" b="b"/>
              <a:pathLst>
                <a:path w="9499600" h="1973580">
                  <a:moveTo>
                    <a:pt x="3810" y="1151890"/>
                  </a:moveTo>
                  <a:cubicBezTo>
                    <a:pt x="95250" y="948690"/>
                    <a:pt x="116840" y="927100"/>
                    <a:pt x="139700" y="904240"/>
                  </a:cubicBezTo>
                  <a:cubicBezTo>
                    <a:pt x="161290" y="882650"/>
                    <a:pt x="181610" y="862330"/>
                    <a:pt x="209550" y="845820"/>
                  </a:cubicBezTo>
                  <a:cubicBezTo>
                    <a:pt x="243840" y="826770"/>
                    <a:pt x="297180" y="810260"/>
                    <a:pt x="335280" y="802640"/>
                  </a:cubicBezTo>
                  <a:cubicBezTo>
                    <a:pt x="365760" y="796290"/>
                    <a:pt x="389890" y="795020"/>
                    <a:pt x="417830" y="796290"/>
                  </a:cubicBezTo>
                  <a:cubicBezTo>
                    <a:pt x="444500" y="797560"/>
                    <a:pt x="471170" y="801370"/>
                    <a:pt x="499110" y="811530"/>
                  </a:cubicBezTo>
                  <a:cubicBezTo>
                    <a:pt x="532130" y="824230"/>
                    <a:pt x="553720" y="849630"/>
                    <a:pt x="599440" y="873760"/>
                  </a:cubicBezTo>
                  <a:cubicBezTo>
                    <a:pt x="690880" y="923290"/>
                    <a:pt x="885190" y="1013460"/>
                    <a:pt x="1026160" y="1066800"/>
                  </a:cubicBezTo>
                  <a:cubicBezTo>
                    <a:pt x="1156970" y="1116330"/>
                    <a:pt x="1306830" y="1159510"/>
                    <a:pt x="1412240" y="1183640"/>
                  </a:cubicBezTo>
                  <a:cubicBezTo>
                    <a:pt x="1483360" y="1200150"/>
                    <a:pt x="1526540" y="1219200"/>
                    <a:pt x="1592580" y="1211580"/>
                  </a:cubicBezTo>
                  <a:cubicBezTo>
                    <a:pt x="1677670" y="1201420"/>
                    <a:pt x="1805940" y="1103630"/>
                    <a:pt x="1875790" y="1094740"/>
                  </a:cubicBezTo>
                  <a:cubicBezTo>
                    <a:pt x="1913890" y="1089660"/>
                    <a:pt x="1934210" y="1096010"/>
                    <a:pt x="1968500" y="1107440"/>
                  </a:cubicBezTo>
                  <a:cubicBezTo>
                    <a:pt x="2016760" y="1122680"/>
                    <a:pt x="2086610" y="1163320"/>
                    <a:pt x="2131060" y="1191260"/>
                  </a:cubicBezTo>
                  <a:cubicBezTo>
                    <a:pt x="2165350" y="1212850"/>
                    <a:pt x="2189480" y="1239520"/>
                    <a:pt x="2218690" y="1256030"/>
                  </a:cubicBezTo>
                  <a:cubicBezTo>
                    <a:pt x="2242820" y="1270000"/>
                    <a:pt x="2256790" y="1277620"/>
                    <a:pt x="2292350" y="1285240"/>
                  </a:cubicBezTo>
                  <a:cubicBezTo>
                    <a:pt x="2378710" y="1303020"/>
                    <a:pt x="2658110" y="1273810"/>
                    <a:pt x="2753360" y="1292860"/>
                  </a:cubicBezTo>
                  <a:cubicBezTo>
                    <a:pt x="2799080" y="1301750"/>
                    <a:pt x="2814320" y="1310640"/>
                    <a:pt x="2849880" y="1329690"/>
                  </a:cubicBezTo>
                  <a:cubicBezTo>
                    <a:pt x="2903220" y="1357630"/>
                    <a:pt x="2980690" y="1426210"/>
                    <a:pt x="3034030" y="1456690"/>
                  </a:cubicBezTo>
                  <a:cubicBezTo>
                    <a:pt x="3070860" y="1478280"/>
                    <a:pt x="3089910" y="1497330"/>
                    <a:pt x="3134360" y="1502410"/>
                  </a:cubicBezTo>
                  <a:cubicBezTo>
                    <a:pt x="3210560" y="1512570"/>
                    <a:pt x="3365500" y="1455420"/>
                    <a:pt x="3456940" y="1445260"/>
                  </a:cubicBezTo>
                  <a:cubicBezTo>
                    <a:pt x="3522980" y="1437640"/>
                    <a:pt x="3581400" y="1435100"/>
                    <a:pt x="3628390" y="1437640"/>
                  </a:cubicBezTo>
                  <a:cubicBezTo>
                    <a:pt x="3661410" y="1438910"/>
                    <a:pt x="3685540" y="1442720"/>
                    <a:pt x="3712210" y="1450340"/>
                  </a:cubicBezTo>
                  <a:cubicBezTo>
                    <a:pt x="3738880" y="1457960"/>
                    <a:pt x="3757930" y="1466850"/>
                    <a:pt x="3787140" y="1484630"/>
                  </a:cubicBezTo>
                  <a:cubicBezTo>
                    <a:pt x="3836670" y="1515110"/>
                    <a:pt x="3919220" y="1602740"/>
                    <a:pt x="3971290" y="1628140"/>
                  </a:cubicBezTo>
                  <a:cubicBezTo>
                    <a:pt x="4003040" y="1643380"/>
                    <a:pt x="4015740" y="1645920"/>
                    <a:pt x="4055110" y="1651000"/>
                  </a:cubicBezTo>
                  <a:cubicBezTo>
                    <a:pt x="4141470" y="1661160"/>
                    <a:pt x="4349750" y="1617980"/>
                    <a:pt x="4478020" y="1634490"/>
                  </a:cubicBezTo>
                  <a:cubicBezTo>
                    <a:pt x="4588510" y="1648460"/>
                    <a:pt x="4711700" y="1710690"/>
                    <a:pt x="4779010" y="1723390"/>
                  </a:cubicBezTo>
                  <a:cubicBezTo>
                    <a:pt x="4812030" y="1729740"/>
                    <a:pt x="4824730" y="1734820"/>
                    <a:pt x="4855210" y="1731010"/>
                  </a:cubicBezTo>
                  <a:cubicBezTo>
                    <a:pt x="4904740" y="1723390"/>
                    <a:pt x="4988560" y="1670050"/>
                    <a:pt x="5040630" y="1656080"/>
                  </a:cubicBezTo>
                  <a:cubicBezTo>
                    <a:pt x="5076190" y="1645920"/>
                    <a:pt x="5096510" y="1643380"/>
                    <a:pt x="5132070" y="1642110"/>
                  </a:cubicBezTo>
                  <a:cubicBezTo>
                    <a:pt x="5180330" y="1640840"/>
                    <a:pt x="5243830" y="1645920"/>
                    <a:pt x="5304790" y="1661160"/>
                  </a:cubicBezTo>
                  <a:cubicBezTo>
                    <a:pt x="5377180" y="1678940"/>
                    <a:pt x="5472430" y="1738630"/>
                    <a:pt x="5532120" y="1755140"/>
                  </a:cubicBezTo>
                  <a:cubicBezTo>
                    <a:pt x="5567680" y="1765300"/>
                    <a:pt x="5591810" y="1774190"/>
                    <a:pt x="5621020" y="1770380"/>
                  </a:cubicBezTo>
                  <a:cubicBezTo>
                    <a:pt x="5651500" y="1766570"/>
                    <a:pt x="5678170" y="1741170"/>
                    <a:pt x="5711190" y="1729740"/>
                  </a:cubicBezTo>
                  <a:cubicBezTo>
                    <a:pt x="5749290" y="1717040"/>
                    <a:pt x="5787390" y="1704340"/>
                    <a:pt x="5839460" y="1697990"/>
                  </a:cubicBezTo>
                  <a:cubicBezTo>
                    <a:pt x="5915660" y="1687830"/>
                    <a:pt x="6051550" y="1682750"/>
                    <a:pt x="6125210" y="1692910"/>
                  </a:cubicBezTo>
                  <a:cubicBezTo>
                    <a:pt x="6173470" y="1699260"/>
                    <a:pt x="6201410" y="1711960"/>
                    <a:pt x="6243320" y="1728470"/>
                  </a:cubicBezTo>
                  <a:cubicBezTo>
                    <a:pt x="6292850" y="1748790"/>
                    <a:pt x="6337300" y="1804670"/>
                    <a:pt x="6400800" y="1812290"/>
                  </a:cubicBezTo>
                  <a:cubicBezTo>
                    <a:pt x="6485890" y="1822450"/>
                    <a:pt x="6640830" y="1742440"/>
                    <a:pt x="6714490" y="1732280"/>
                  </a:cubicBezTo>
                  <a:cubicBezTo>
                    <a:pt x="6752590" y="1727200"/>
                    <a:pt x="6772910" y="1724660"/>
                    <a:pt x="6803390" y="1728470"/>
                  </a:cubicBezTo>
                  <a:cubicBezTo>
                    <a:pt x="6837680" y="1733550"/>
                    <a:pt x="6877050" y="1748790"/>
                    <a:pt x="6910070" y="1762760"/>
                  </a:cubicBezTo>
                  <a:cubicBezTo>
                    <a:pt x="6939280" y="1775460"/>
                    <a:pt x="6955790" y="1802130"/>
                    <a:pt x="6991350" y="1807210"/>
                  </a:cubicBezTo>
                  <a:cubicBezTo>
                    <a:pt x="7047230" y="1816100"/>
                    <a:pt x="7141210" y="1774190"/>
                    <a:pt x="7219950" y="1765300"/>
                  </a:cubicBezTo>
                  <a:cubicBezTo>
                    <a:pt x="7302500" y="1755140"/>
                    <a:pt x="7420610" y="1770380"/>
                    <a:pt x="7476490" y="1752600"/>
                  </a:cubicBezTo>
                  <a:cubicBezTo>
                    <a:pt x="7508240" y="1742440"/>
                    <a:pt x="7515860" y="1731010"/>
                    <a:pt x="7543800" y="1709420"/>
                  </a:cubicBezTo>
                  <a:cubicBezTo>
                    <a:pt x="7602220" y="1664970"/>
                    <a:pt x="7745730" y="1540510"/>
                    <a:pt x="7791450" y="1483360"/>
                  </a:cubicBezTo>
                  <a:cubicBezTo>
                    <a:pt x="7814310" y="1454150"/>
                    <a:pt x="7823200" y="1447800"/>
                    <a:pt x="7833360" y="1410970"/>
                  </a:cubicBezTo>
                  <a:cubicBezTo>
                    <a:pt x="7858760" y="1319530"/>
                    <a:pt x="7834630" y="1032510"/>
                    <a:pt x="7840980" y="902970"/>
                  </a:cubicBezTo>
                  <a:cubicBezTo>
                    <a:pt x="7844790" y="822960"/>
                    <a:pt x="7849870" y="770890"/>
                    <a:pt x="7858760" y="708660"/>
                  </a:cubicBezTo>
                  <a:cubicBezTo>
                    <a:pt x="7867650" y="648970"/>
                    <a:pt x="7874000" y="591820"/>
                    <a:pt x="7891780" y="535940"/>
                  </a:cubicBezTo>
                  <a:cubicBezTo>
                    <a:pt x="7909560" y="480060"/>
                    <a:pt x="7932420" y="429260"/>
                    <a:pt x="7964170" y="375920"/>
                  </a:cubicBezTo>
                  <a:cubicBezTo>
                    <a:pt x="8001000" y="313690"/>
                    <a:pt x="8059420" y="247650"/>
                    <a:pt x="8107680" y="190500"/>
                  </a:cubicBezTo>
                  <a:cubicBezTo>
                    <a:pt x="8153400" y="137160"/>
                    <a:pt x="8202930" y="73660"/>
                    <a:pt x="8246110" y="43180"/>
                  </a:cubicBezTo>
                  <a:cubicBezTo>
                    <a:pt x="8274050" y="24130"/>
                    <a:pt x="8296910" y="15240"/>
                    <a:pt x="8326120" y="8890"/>
                  </a:cubicBezTo>
                  <a:cubicBezTo>
                    <a:pt x="8357870" y="2540"/>
                    <a:pt x="8398510" y="0"/>
                    <a:pt x="8428990" y="6350"/>
                  </a:cubicBezTo>
                  <a:cubicBezTo>
                    <a:pt x="8455660" y="12700"/>
                    <a:pt x="8475980" y="25400"/>
                    <a:pt x="8498840" y="41910"/>
                  </a:cubicBezTo>
                  <a:cubicBezTo>
                    <a:pt x="8526780" y="60960"/>
                    <a:pt x="8557260" y="87630"/>
                    <a:pt x="8581390" y="118110"/>
                  </a:cubicBezTo>
                  <a:cubicBezTo>
                    <a:pt x="8608060" y="151130"/>
                    <a:pt x="8625840" y="180340"/>
                    <a:pt x="8649970" y="231140"/>
                  </a:cubicBezTo>
                  <a:cubicBezTo>
                    <a:pt x="8693150" y="322580"/>
                    <a:pt x="8729980" y="490220"/>
                    <a:pt x="8788400" y="637540"/>
                  </a:cubicBezTo>
                  <a:cubicBezTo>
                    <a:pt x="8860790" y="820420"/>
                    <a:pt x="8999220" y="1083310"/>
                    <a:pt x="9062720" y="1240790"/>
                  </a:cubicBezTo>
                  <a:cubicBezTo>
                    <a:pt x="9102090" y="1339850"/>
                    <a:pt x="9107170" y="1407160"/>
                    <a:pt x="9147810" y="1487170"/>
                  </a:cubicBezTo>
                  <a:cubicBezTo>
                    <a:pt x="9192260" y="1574800"/>
                    <a:pt x="9276080" y="1737360"/>
                    <a:pt x="9323070" y="1744980"/>
                  </a:cubicBezTo>
                  <a:cubicBezTo>
                    <a:pt x="9347200" y="1748790"/>
                    <a:pt x="9363710" y="1706880"/>
                    <a:pt x="9385300" y="1699260"/>
                  </a:cubicBezTo>
                  <a:cubicBezTo>
                    <a:pt x="9403080" y="1692910"/>
                    <a:pt x="9422130" y="1691640"/>
                    <a:pt x="9438640" y="1696720"/>
                  </a:cubicBezTo>
                  <a:cubicBezTo>
                    <a:pt x="9455150" y="1701800"/>
                    <a:pt x="9471660" y="1713230"/>
                    <a:pt x="9481820" y="1725930"/>
                  </a:cubicBezTo>
                  <a:cubicBezTo>
                    <a:pt x="9491980" y="1739900"/>
                    <a:pt x="9499600" y="1760220"/>
                    <a:pt x="9499600" y="1776730"/>
                  </a:cubicBezTo>
                  <a:cubicBezTo>
                    <a:pt x="9499600" y="1793240"/>
                    <a:pt x="9491980" y="1813560"/>
                    <a:pt x="9481820" y="1826260"/>
                  </a:cubicBezTo>
                  <a:cubicBezTo>
                    <a:pt x="9471660" y="1840230"/>
                    <a:pt x="9456420" y="1852930"/>
                    <a:pt x="9438640" y="1856740"/>
                  </a:cubicBezTo>
                  <a:cubicBezTo>
                    <a:pt x="9417050" y="1860550"/>
                    <a:pt x="9380220" y="1855470"/>
                    <a:pt x="9362440" y="1840230"/>
                  </a:cubicBezTo>
                  <a:cubicBezTo>
                    <a:pt x="9344660" y="1824990"/>
                    <a:pt x="9330690" y="1790700"/>
                    <a:pt x="9333230" y="1767840"/>
                  </a:cubicBezTo>
                  <a:cubicBezTo>
                    <a:pt x="9335770" y="1744980"/>
                    <a:pt x="9359900" y="1714500"/>
                    <a:pt x="9377680" y="1703070"/>
                  </a:cubicBezTo>
                  <a:cubicBezTo>
                    <a:pt x="9392920" y="1692910"/>
                    <a:pt x="9413240" y="1691640"/>
                    <a:pt x="9429750" y="1694180"/>
                  </a:cubicBezTo>
                  <a:cubicBezTo>
                    <a:pt x="9446260" y="1696720"/>
                    <a:pt x="9465310" y="1706880"/>
                    <a:pt x="9476740" y="1719580"/>
                  </a:cubicBezTo>
                  <a:cubicBezTo>
                    <a:pt x="9488170" y="1732280"/>
                    <a:pt x="9497060" y="1751330"/>
                    <a:pt x="9498330" y="1767840"/>
                  </a:cubicBezTo>
                  <a:cubicBezTo>
                    <a:pt x="9499600" y="1784350"/>
                    <a:pt x="9493250" y="1805940"/>
                    <a:pt x="9486900" y="1818640"/>
                  </a:cubicBezTo>
                  <a:cubicBezTo>
                    <a:pt x="9483090" y="1827530"/>
                    <a:pt x="9479280" y="1833880"/>
                    <a:pt x="9470390" y="1840230"/>
                  </a:cubicBezTo>
                  <a:cubicBezTo>
                    <a:pt x="9457690" y="1850390"/>
                    <a:pt x="9434830" y="1859280"/>
                    <a:pt x="9409430" y="1866900"/>
                  </a:cubicBezTo>
                  <a:cubicBezTo>
                    <a:pt x="9370060" y="1879600"/>
                    <a:pt x="9300210" y="1912620"/>
                    <a:pt x="9254490" y="1897380"/>
                  </a:cubicBezTo>
                  <a:cubicBezTo>
                    <a:pt x="9203690" y="1879600"/>
                    <a:pt x="9165590" y="1807210"/>
                    <a:pt x="9123680" y="1748790"/>
                  </a:cubicBezTo>
                  <a:cubicBezTo>
                    <a:pt x="9072880" y="1676400"/>
                    <a:pt x="9018270" y="1576070"/>
                    <a:pt x="8980170" y="1489710"/>
                  </a:cubicBezTo>
                  <a:cubicBezTo>
                    <a:pt x="8944610" y="1409700"/>
                    <a:pt x="8935720" y="1347470"/>
                    <a:pt x="8896350" y="1248410"/>
                  </a:cubicBezTo>
                  <a:cubicBezTo>
                    <a:pt x="8832850" y="1085850"/>
                    <a:pt x="8681720" y="781050"/>
                    <a:pt x="8615680" y="613410"/>
                  </a:cubicBezTo>
                  <a:cubicBezTo>
                    <a:pt x="8573770" y="506730"/>
                    <a:pt x="8552180" y="414020"/>
                    <a:pt x="8522970" y="345440"/>
                  </a:cubicBezTo>
                  <a:cubicBezTo>
                    <a:pt x="8503920" y="299720"/>
                    <a:pt x="8488680" y="266700"/>
                    <a:pt x="8468360" y="234950"/>
                  </a:cubicBezTo>
                  <a:cubicBezTo>
                    <a:pt x="8450580" y="207010"/>
                    <a:pt x="8435340" y="171450"/>
                    <a:pt x="8411210" y="162560"/>
                  </a:cubicBezTo>
                  <a:cubicBezTo>
                    <a:pt x="8389620" y="153670"/>
                    <a:pt x="8361680" y="161290"/>
                    <a:pt x="8335010" y="175260"/>
                  </a:cubicBezTo>
                  <a:cubicBezTo>
                    <a:pt x="8289290" y="199390"/>
                    <a:pt x="8230870" y="276860"/>
                    <a:pt x="8185150" y="332740"/>
                  </a:cubicBezTo>
                  <a:cubicBezTo>
                    <a:pt x="8140700" y="387350"/>
                    <a:pt x="8093710" y="450850"/>
                    <a:pt x="8065770" y="506730"/>
                  </a:cubicBezTo>
                  <a:cubicBezTo>
                    <a:pt x="8042910" y="551180"/>
                    <a:pt x="8034020" y="584200"/>
                    <a:pt x="8022590" y="636270"/>
                  </a:cubicBezTo>
                  <a:cubicBezTo>
                    <a:pt x="8007350" y="708660"/>
                    <a:pt x="8001000" y="797560"/>
                    <a:pt x="7995920" y="902970"/>
                  </a:cubicBezTo>
                  <a:cubicBezTo>
                    <a:pt x="7988300" y="1054100"/>
                    <a:pt x="8012430" y="1356360"/>
                    <a:pt x="7992110" y="1455420"/>
                  </a:cubicBezTo>
                  <a:cubicBezTo>
                    <a:pt x="7984490" y="1493520"/>
                    <a:pt x="7975600" y="1507490"/>
                    <a:pt x="7960360" y="1531620"/>
                  </a:cubicBezTo>
                  <a:cubicBezTo>
                    <a:pt x="7945120" y="1557020"/>
                    <a:pt x="7928610" y="1574800"/>
                    <a:pt x="7899400" y="1604010"/>
                  </a:cubicBezTo>
                  <a:cubicBezTo>
                    <a:pt x="7844790" y="1661160"/>
                    <a:pt x="7717790" y="1784350"/>
                    <a:pt x="7645400" y="1836420"/>
                  </a:cubicBezTo>
                  <a:cubicBezTo>
                    <a:pt x="7599680" y="1869440"/>
                    <a:pt x="7573010" y="1888490"/>
                    <a:pt x="7522210" y="1903730"/>
                  </a:cubicBezTo>
                  <a:cubicBezTo>
                    <a:pt x="7451090" y="1925320"/>
                    <a:pt x="7331710" y="1912620"/>
                    <a:pt x="7251700" y="1924050"/>
                  </a:cubicBezTo>
                  <a:cubicBezTo>
                    <a:pt x="7188200" y="1932940"/>
                    <a:pt x="7134860" y="1955800"/>
                    <a:pt x="7080250" y="1962150"/>
                  </a:cubicBezTo>
                  <a:cubicBezTo>
                    <a:pt x="7031990" y="1968500"/>
                    <a:pt x="6981190" y="1973580"/>
                    <a:pt x="6940550" y="1964690"/>
                  </a:cubicBezTo>
                  <a:cubicBezTo>
                    <a:pt x="6904990" y="1957070"/>
                    <a:pt x="6877050" y="1927860"/>
                    <a:pt x="6845300" y="1916430"/>
                  </a:cubicBezTo>
                  <a:cubicBezTo>
                    <a:pt x="6814820" y="1905000"/>
                    <a:pt x="6784340" y="1897380"/>
                    <a:pt x="6753860" y="1894840"/>
                  </a:cubicBezTo>
                  <a:cubicBezTo>
                    <a:pt x="6724650" y="1893570"/>
                    <a:pt x="6704330" y="1897380"/>
                    <a:pt x="6668770" y="1903730"/>
                  </a:cubicBezTo>
                  <a:cubicBezTo>
                    <a:pt x="6606540" y="1915160"/>
                    <a:pt x="6479540" y="1972310"/>
                    <a:pt x="6413500" y="1972310"/>
                  </a:cubicBezTo>
                  <a:cubicBezTo>
                    <a:pt x="6371590" y="1972310"/>
                    <a:pt x="6348730" y="1959610"/>
                    <a:pt x="6309360" y="1944370"/>
                  </a:cubicBezTo>
                  <a:cubicBezTo>
                    <a:pt x="6256020" y="1924050"/>
                    <a:pt x="6193790" y="1866900"/>
                    <a:pt x="6125210" y="1851660"/>
                  </a:cubicBezTo>
                  <a:cubicBezTo>
                    <a:pt x="6047740" y="1833880"/>
                    <a:pt x="5939790" y="1845310"/>
                    <a:pt x="5862320" y="1858010"/>
                  </a:cubicBezTo>
                  <a:cubicBezTo>
                    <a:pt x="5800090" y="1868170"/>
                    <a:pt x="5748020" y="1899920"/>
                    <a:pt x="5695950" y="1911350"/>
                  </a:cubicBezTo>
                  <a:cubicBezTo>
                    <a:pt x="5652770" y="1920240"/>
                    <a:pt x="5622290" y="1930400"/>
                    <a:pt x="5572760" y="1924050"/>
                  </a:cubicBezTo>
                  <a:cubicBezTo>
                    <a:pt x="5491480" y="1913890"/>
                    <a:pt x="5339080" y="1831340"/>
                    <a:pt x="5261610" y="1812290"/>
                  </a:cubicBezTo>
                  <a:cubicBezTo>
                    <a:pt x="5217160" y="1802130"/>
                    <a:pt x="5195570" y="1794510"/>
                    <a:pt x="5153660" y="1798320"/>
                  </a:cubicBezTo>
                  <a:cubicBezTo>
                    <a:pt x="5093970" y="1803400"/>
                    <a:pt x="5005070" y="1846580"/>
                    <a:pt x="4940300" y="1861820"/>
                  </a:cubicBezTo>
                  <a:cubicBezTo>
                    <a:pt x="4886960" y="1874520"/>
                    <a:pt x="4847590" y="1892300"/>
                    <a:pt x="4791710" y="1888490"/>
                  </a:cubicBezTo>
                  <a:cubicBezTo>
                    <a:pt x="4715510" y="1883410"/>
                    <a:pt x="4594860" y="1816100"/>
                    <a:pt x="4525010" y="1802130"/>
                  </a:cubicBezTo>
                  <a:cubicBezTo>
                    <a:pt x="4481830" y="1793240"/>
                    <a:pt x="4460240" y="1791970"/>
                    <a:pt x="4418330" y="1791970"/>
                  </a:cubicBezTo>
                  <a:cubicBezTo>
                    <a:pt x="4356100" y="1791970"/>
                    <a:pt x="4260850" y="1809750"/>
                    <a:pt x="4187190" y="1812290"/>
                  </a:cubicBezTo>
                  <a:cubicBezTo>
                    <a:pt x="4119880" y="1814830"/>
                    <a:pt x="4047490" y="1821180"/>
                    <a:pt x="3995420" y="1809750"/>
                  </a:cubicBezTo>
                  <a:cubicBezTo>
                    <a:pt x="3958590" y="1802130"/>
                    <a:pt x="3937000" y="1789430"/>
                    <a:pt x="3902710" y="1769110"/>
                  </a:cubicBezTo>
                  <a:cubicBezTo>
                    <a:pt x="3849370" y="1737360"/>
                    <a:pt x="3766820" y="1649730"/>
                    <a:pt x="3714750" y="1621790"/>
                  </a:cubicBezTo>
                  <a:cubicBezTo>
                    <a:pt x="3683000" y="1604010"/>
                    <a:pt x="3667760" y="1597660"/>
                    <a:pt x="3632200" y="1592580"/>
                  </a:cubicBezTo>
                  <a:cubicBezTo>
                    <a:pt x="3576320" y="1584960"/>
                    <a:pt x="3473450" y="1598930"/>
                    <a:pt x="3404870" y="1611630"/>
                  </a:cubicBezTo>
                  <a:cubicBezTo>
                    <a:pt x="3345180" y="1623060"/>
                    <a:pt x="3291840" y="1653540"/>
                    <a:pt x="3239770" y="1661160"/>
                  </a:cubicBezTo>
                  <a:cubicBezTo>
                    <a:pt x="3194050" y="1668780"/>
                    <a:pt x="3155950" y="1673860"/>
                    <a:pt x="3107690" y="1663700"/>
                  </a:cubicBezTo>
                  <a:cubicBezTo>
                    <a:pt x="3041650" y="1649730"/>
                    <a:pt x="2950210" y="1595120"/>
                    <a:pt x="2886710" y="1557020"/>
                  </a:cubicBezTo>
                  <a:cubicBezTo>
                    <a:pt x="2834640" y="1525270"/>
                    <a:pt x="2815590" y="1478280"/>
                    <a:pt x="2753360" y="1457960"/>
                  </a:cubicBezTo>
                  <a:cubicBezTo>
                    <a:pt x="2654300" y="1424940"/>
                    <a:pt x="2420620" y="1469390"/>
                    <a:pt x="2320290" y="1459230"/>
                  </a:cubicBezTo>
                  <a:cubicBezTo>
                    <a:pt x="2266950" y="1454150"/>
                    <a:pt x="2245360" y="1451610"/>
                    <a:pt x="2197100" y="1432560"/>
                  </a:cubicBezTo>
                  <a:cubicBezTo>
                    <a:pt x="2117090" y="1400810"/>
                    <a:pt x="1987550" y="1258570"/>
                    <a:pt x="1901190" y="1256030"/>
                  </a:cubicBezTo>
                  <a:cubicBezTo>
                    <a:pt x="1835150" y="1254760"/>
                    <a:pt x="1781810" y="1328420"/>
                    <a:pt x="1725930" y="1348740"/>
                  </a:cubicBezTo>
                  <a:cubicBezTo>
                    <a:pt x="1678940" y="1366520"/>
                    <a:pt x="1628140" y="1376680"/>
                    <a:pt x="1588770" y="1379220"/>
                  </a:cubicBezTo>
                  <a:cubicBezTo>
                    <a:pt x="1558290" y="1381760"/>
                    <a:pt x="1546860" y="1380490"/>
                    <a:pt x="1507490" y="1372870"/>
                  </a:cubicBezTo>
                  <a:cubicBezTo>
                    <a:pt x="1403350" y="1353820"/>
                    <a:pt x="1112520" y="1272540"/>
                    <a:pt x="937260" y="1207770"/>
                  </a:cubicBezTo>
                  <a:cubicBezTo>
                    <a:pt x="779780" y="1149350"/>
                    <a:pt x="580390" y="1055370"/>
                    <a:pt x="501650" y="1008380"/>
                  </a:cubicBezTo>
                  <a:cubicBezTo>
                    <a:pt x="469900" y="989330"/>
                    <a:pt x="463550" y="969010"/>
                    <a:pt x="439420" y="961390"/>
                  </a:cubicBezTo>
                  <a:cubicBezTo>
                    <a:pt x="414020" y="952500"/>
                    <a:pt x="381000" y="956310"/>
                    <a:pt x="354330" y="961390"/>
                  </a:cubicBezTo>
                  <a:cubicBezTo>
                    <a:pt x="327660" y="966470"/>
                    <a:pt x="300990" y="976630"/>
                    <a:pt x="278130" y="991870"/>
                  </a:cubicBezTo>
                  <a:cubicBezTo>
                    <a:pt x="252730" y="1009650"/>
                    <a:pt x="228600" y="1033780"/>
                    <a:pt x="209550" y="1064260"/>
                  </a:cubicBezTo>
                  <a:cubicBezTo>
                    <a:pt x="185420" y="1101090"/>
                    <a:pt x="171450" y="1169670"/>
                    <a:pt x="152400" y="1201420"/>
                  </a:cubicBezTo>
                  <a:cubicBezTo>
                    <a:pt x="140970" y="1220470"/>
                    <a:pt x="132080" y="1235710"/>
                    <a:pt x="116840" y="1244600"/>
                  </a:cubicBezTo>
                  <a:cubicBezTo>
                    <a:pt x="101600" y="1253490"/>
                    <a:pt x="77470" y="1256030"/>
                    <a:pt x="62230" y="1253490"/>
                  </a:cubicBezTo>
                  <a:cubicBezTo>
                    <a:pt x="49530" y="1252220"/>
                    <a:pt x="38100" y="1244600"/>
                    <a:pt x="27940" y="1236980"/>
                  </a:cubicBezTo>
                  <a:cubicBezTo>
                    <a:pt x="19050" y="1229360"/>
                    <a:pt x="8890" y="1220470"/>
                    <a:pt x="5080" y="1207770"/>
                  </a:cubicBezTo>
                  <a:cubicBezTo>
                    <a:pt x="0" y="1192530"/>
                    <a:pt x="3810" y="1151890"/>
                    <a:pt x="3810" y="1151890"/>
                  </a:cubicBezTo>
                </a:path>
              </a:pathLst>
            </a:custGeom>
            <a:solidFill>
              <a:srgbClr val="E7191F"/>
            </a:solidFill>
            <a:ln>
              <a:noFill/>
            </a:ln>
          </p:spPr>
        </p:sp>
      </p:grpSp>
      <p:sp>
        <p:nvSpPr>
          <p:cNvPr id="50" name="Freeform 50"/>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9"/>
            <a:stretch>
              <a:fillRect/>
            </a:stretch>
          </a:blipFill>
        </p:spPr>
      </p:sp>
      <p:sp>
        <p:nvSpPr>
          <p:cNvPr id="51"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52"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
        <p:nvSpPr>
          <p:cNvPr id="56" name="원형 화살표 55"/>
          <p:cNvSpPr/>
          <p:nvPr/>
        </p:nvSpPr>
        <p:spPr>
          <a:xfrm rot="20876118" flipH="1">
            <a:off x="-439110" y="6730663"/>
            <a:ext cx="7822964" cy="2514600"/>
          </a:xfrm>
          <a:prstGeom prst="circularArrow">
            <a:avLst>
              <a:gd name="adj1" fmla="val 4435"/>
              <a:gd name="adj2" fmla="val 831533"/>
              <a:gd name="adj3" fmla="val 19487277"/>
              <a:gd name="adj4" fmla="val 10821016"/>
              <a:gd name="adj5" fmla="val 1385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cxnSp>
        <p:nvCxnSpPr>
          <p:cNvPr id="59" name="직선 연결선 58"/>
          <p:cNvCxnSpPr/>
          <p:nvPr/>
        </p:nvCxnSpPr>
        <p:spPr>
          <a:xfrm>
            <a:off x="6676003" y="1908309"/>
            <a:ext cx="7825" cy="6359391"/>
          </a:xfrm>
          <a:prstGeom prst="line">
            <a:avLst/>
          </a:prstGeom>
          <a:ln w="57150">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5" name="Group 5"/>
          <p:cNvGrpSpPr/>
          <p:nvPr/>
        </p:nvGrpSpPr>
        <p:grpSpPr>
          <a:xfrm>
            <a:off x="417752" y="8009168"/>
            <a:ext cx="17249838" cy="1627015"/>
            <a:chOff x="27" y="0"/>
            <a:chExt cx="22999784" cy="2169352"/>
          </a:xfrm>
        </p:grpSpPr>
        <p:sp>
          <p:nvSpPr>
            <p:cNvPr id="6" name="AutoShape 6"/>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7" name="Freeform 7"/>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2"/>
              <a:stretch>
                <a:fillRect l="-10229" r="-12274"/>
              </a:stretch>
            </a:blipFill>
          </p:spPr>
        </p:sp>
        <p:sp>
          <p:nvSpPr>
            <p:cNvPr id="8" name="Freeform 8"/>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9" name="Freeform 9"/>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0" name="Freeform 10"/>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1" name="Freeform 11"/>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2" name="Freeform 12"/>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3" name="Freeform 13"/>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4" name="Freeform 14"/>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4"/>
              <a:stretch>
                <a:fillRect l="-4849" r="-17348"/>
              </a:stretch>
            </a:blipFill>
          </p:spPr>
        </p:sp>
        <p:sp>
          <p:nvSpPr>
            <p:cNvPr id="15" name="Freeform 15"/>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l="-4849" r="-17348"/>
              </a:stretch>
            </a:blipFill>
          </p:spPr>
        </p:sp>
        <p:sp>
          <p:nvSpPr>
            <p:cNvPr id="16" name="Freeform 16"/>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7" name="Freeform 17"/>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8" name="TextBox 18"/>
            <p:cNvSpPr txBox="1"/>
            <p:nvPr/>
          </p:nvSpPr>
          <p:spPr>
            <a:xfrm>
              <a:off x="9095750" y="1724786"/>
              <a:ext cx="4977675"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20" name="AutoShape 20"/>
          <p:cNvSpPr/>
          <p:nvPr/>
        </p:nvSpPr>
        <p:spPr>
          <a:xfrm flipH="1">
            <a:off x="8136956" y="3717421"/>
            <a:ext cx="6805128" cy="40781"/>
          </a:xfrm>
          <a:prstGeom prst="line">
            <a:avLst/>
          </a:prstGeom>
          <a:ln w="66675" cap="flat">
            <a:solidFill>
              <a:srgbClr val="000000"/>
            </a:solidFill>
            <a:prstDash val="solid"/>
            <a:headEnd type="none" w="sm" len="sm"/>
            <a:tailEnd type="arrow" w="med" len="sm"/>
          </a:ln>
        </p:spPr>
      </p:sp>
      <p:sp>
        <p:nvSpPr>
          <p:cNvPr id="21" name="AutoShape 21"/>
          <p:cNvSpPr/>
          <p:nvPr/>
        </p:nvSpPr>
        <p:spPr>
          <a:xfrm flipV="1">
            <a:off x="14975422" y="1019175"/>
            <a:ext cx="0" cy="2698246"/>
          </a:xfrm>
          <a:prstGeom prst="line">
            <a:avLst/>
          </a:prstGeom>
          <a:ln w="66675" cap="flat">
            <a:solidFill>
              <a:srgbClr val="000000"/>
            </a:solidFill>
            <a:prstDash val="solid"/>
            <a:headEnd type="none" w="sm" len="sm"/>
            <a:tailEnd type="arrow" w="med" len="sm"/>
          </a:ln>
        </p:spPr>
      </p:sp>
      <p:grpSp>
        <p:nvGrpSpPr>
          <p:cNvPr id="22" name="Group 22"/>
          <p:cNvGrpSpPr/>
          <p:nvPr/>
        </p:nvGrpSpPr>
        <p:grpSpPr>
          <a:xfrm>
            <a:off x="6548438" y="8011478"/>
            <a:ext cx="114300" cy="451485"/>
            <a:chOff x="0" y="0"/>
            <a:chExt cx="152400" cy="601980"/>
          </a:xfrm>
        </p:grpSpPr>
        <p:sp>
          <p:nvSpPr>
            <p:cNvPr id="23" name="Freeform 23"/>
            <p:cNvSpPr/>
            <p:nvPr/>
          </p:nvSpPr>
          <p:spPr>
            <a:xfrm>
              <a:off x="26670" y="50800"/>
              <a:ext cx="74930" cy="501650"/>
            </a:xfrm>
            <a:custGeom>
              <a:avLst/>
              <a:gdLst/>
              <a:ahLst/>
              <a:cxnLst/>
              <a:rect l="l" t="t" r="r" b="b"/>
              <a:pathLst>
                <a:path w="74930" h="501650">
                  <a:moveTo>
                    <a:pt x="74930" y="25400"/>
                  </a:moveTo>
                  <a:cubicBezTo>
                    <a:pt x="68580" y="491490"/>
                    <a:pt x="57150" y="499110"/>
                    <a:pt x="48260" y="500380"/>
                  </a:cubicBezTo>
                  <a:cubicBezTo>
                    <a:pt x="41910" y="501650"/>
                    <a:pt x="30480" y="494030"/>
                    <a:pt x="27940" y="487680"/>
                  </a:cubicBezTo>
                  <a:cubicBezTo>
                    <a:pt x="24130" y="480060"/>
                    <a:pt x="26670" y="463550"/>
                    <a:pt x="31750" y="457200"/>
                  </a:cubicBezTo>
                  <a:cubicBezTo>
                    <a:pt x="36830" y="450850"/>
                    <a:pt x="54610" y="448310"/>
                    <a:pt x="62230" y="452120"/>
                  </a:cubicBezTo>
                  <a:cubicBezTo>
                    <a:pt x="68580" y="454660"/>
                    <a:pt x="74930" y="464820"/>
                    <a:pt x="74930" y="472440"/>
                  </a:cubicBezTo>
                  <a:cubicBezTo>
                    <a:pt x="73660" y="481330"/>
                    <a:pt x="59690" y="500380"/>
                    <a:pt x="50800" y="500380"/>
                  </a:cubicBezTo>
                  <a:cubicBezTo>
                    <a:pt x="41910" y="500380"/>
                    <a:pt x="30480" y="491490"/>
                    <a:pt x="24130" y="474980"/>
                  </a:cubicBezTo>
                  <a:cubicBezTo>
                    <a:pt x="0" y="419100"/>
                    <a:pt x="2540" y="81280"/>
                    <a:pt x="24130" y="25400"/>
                  </a:cubicBezTo>
                  <a:cubicBezTo>
                    <a:pt x="30480" y="10160"/>
                    <a:pt x="39370" y="0"/>
                    <a:pt x="46990" y="0"/>
                  </a:cubicBezTo>
                  <a:cubicBezTo>
                    <a:pt x="55880" y="0"/>
                    <a:pt x="74930" y="25400"/>
                    <a:pt x="74930" y="25400"/>
                  </a:cubicBezTo>
                </a:path>
              </a:pathLst>
            </a:custGeom>
            <a:solidFill>
              <a:srgbClr val="2D90EB"/>
            </a:solidFill>
            <a:ln>
              <a:noFill/>
            </a:ln>
          </p:spPr>
        </p:sp>
      </p:grpSp>
      <p:sp>
        <p:nvSpPr>
          <p:cNvPr id="24" name="Freeform 24"/>
          <p:cNvSpPr/>
          <p:nvPr/>
        </p:nvSpPr>
        <p:spPr>
          <a:xfrm>
            <a:off x="6958154" y="5143955"/>
            <a:ext cx="1286409" cy="953321"/>
          </a:xfrm>
          <a:custGeom>
            <a:avLst/>
            <a:gdLst/>
            <a:ahLst/>
            <a:cxnLst/>
            <a:rect l="l" t="t" r="r" b="b"/>
            <a:pathLst>
              <a:path w="1286409" h="953321">
                <a:moveTo>
                  <a:pt x="0" y="0"/>
                </a:moveTo>
                <a:lnTo>
                  <a:pt x="1286409" y="0"/>
                </a:lnTo>
                <a:lnTo>
                  <a:pt x="1286409" y="953321"/>
                </a:lnTo>
                <a:lnTo>
                  <a:pt x="0" y="953321"/>
                </a:lnTo>
                <a:lnTo>
                  <a:pt x="0" y="0"/>
                </a:lnTo>
                <a:close/>
              </a:path>
            </a:pathLst>
          </a:custGeom>
          <a:blipFill>
            <a:blip r:embed="rId6"/>
            <a:stretch>
              <a:fillRect/>
            </a:stretch>
          </a:blipFill>
        </p:spPr>
      </p:sp>
      <p:sp>
        <p:nvSpPr>
          <p:cNvPr id="25" name="Freeform 25"/>
          <p:cNvSpPr/>
          <p:nvPr/>
        </p:nvSpPr>
        <p:spPr>
          <a:xfrm>
            <a:off x="9122872" y="5204708"/>
            <a:ext cx="4486282" cy="897256"/>
          </a:xfrm>
          <a:custGeom>
            <a:avLst/>
            <a:gdLst/>
            <a:ahLst/>
            <a:cxnLst/>
            <a:rect l="l" t="t" r="r" b="b"/>
            <a:pathLst>
              <a:path w="4486282" h="897256">
                <a:moveTo>
                  <a:pt x="0" y="0"/>
                </a:moveTo>
                <a:lnTo>
                  <a:pt x="4486281" y="0"/>
                </a:lnTo>
                <a:lnTo>
                  <a:pt x="4486281" y="897256"/>
                </a:lnTo>
                <a:lnTo>
                  <a:pt x="0" y="897256"/>
                </a:lnTo>
                <a:lnTo>
                  <a:pt x="0" y="0"/>
                </a:lnTo>
                <a:close/>
              </a:path>
            </a:pathLst>
          </a:custGeom>
          <a:blipFill>
            <a:blip r:embed="rId7"/>
            <a:stretch>
              <a:fillRect/>
            </a:stretch>
          </a:blipFill>
        </p:spPr>
      </p:sp>
      <p:sp>
        <p:nvSpPr>
          <p:cNvPr id="27" name="TextBox 27"/>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27</a:t>
            </a:r>
            <a:endParaRPr lang="en-US" sz="3200" dirty="0">
              <a:solidFill>
                <a:srgbClr val="000000"/>
              </a:solidFill>
              <a:latin typeface="Times New Roman"/>
            </a:endParaRPr>
          </a:p>
        </p:txBody>
      </p:sp>
      <p:sp>
        <p:nvSpPr>
          <p:cNvPr id="28" name="TextBox 28"/>
          <p:cNvSpPr txBox="1"/>
          <p:nvPr/>
        </p:nvSpPr>
        <p:spPr>
          <a:xfrm>
            <a:off x="7379020" y="6448337"/>
            <a:ext cx="270718" cy="1341755"/>
          </a:xfrm>
          <a:prstGeom prst="rect">
            <a:avLst/>
          </a:prstGeom>
        </p:spPr>
        <p:txBody>
          <a:bodyPr lIns="0" tIns="0" rIns="0" bIns="0" rtlCol="0" anchor="t">
            <a:spAutoFit/>
          </a:bodyPr>
          <a:lstStyle/>
          <a:p>
            <a:pPr algn="ctr">
              <a:lnSpc>
                <a:spcPts val="10239"/>
              </a:lnSpc>
              <a:spcBef>
                <a:spcPct val="0"/>
              </a:spcBef>
            </a:pPr>
            <a:r>
              <a:rPr lang="en-US" sz="6399">
                <a:solidFill>
                  <a:srgbClr val="000000"/>
                </a:solidFill>
                <a:latin typeface="Times New Roman Bold"/>
              </a:rPr>
              <a:t>t</a:t>
            </a:r>
          </a:p>
        </p:txBody>
      </p:sp>
      <p:sp>
        <p:nvSpPr>
          <p:cNvPr id="29" name="TextBox 29"/>
          <p:cNvSpPr txBox="1"/>
          <p:nvPr/>
        </p:nvSpPr>
        <p:spPr>
          <a:xfrm>
            <a:off x="8136756" y="5238750"/>
            <a:ext cx="1280187" cy="882015"/>
          </a:xfrm>
          <a:prstGeom prst="rect">
            <a:avLst/>
          </a:prstGeom>
        </p:spPr>
        <p:txBody>
          <a:bodyPr lIns="0" tIns="0" rIns="0" bIns="0" rtlCol="0" anchor="t">
            <a:spAutoFit/>
          </a:bodyPr>
          <a:lstStyle/>
          <a:p>
            <a:pPr algn="ctr">
              <a:lnSpc>
                <a:spcPts val="6720"/>
              </a:lnSpc>
              <a:spcBef>
                <a:spcPct val="0"/>
              </a:spcBef>
            </a:pPr>
            <a:r>
              <a:rPr lang="en-US" sz="4200">
                <a:solidFill>
                  <a:srgbClr val="000000"/>
                </a:solidFill>
                <a:latin typeface="Times New Roman Bold"/>
              </a:rPr>
              <a:t>+</a:t>
            </a:r>
          </a:p>
        </p:txBody>
      </p:sp>
      <p:grpSp>
        <p:nvGrpSpPr>
          <p:cNvPr id="31" name="Group 31"/>
          <p:cNvGrpSpPr/>
          <p:nvPr/>
        </p:nvGrpSpPr>
        <p:grpSpPr>
          <a:xfrm>
            <a:off x="8073390" y="2133600"/>
            <a:ext cx="6767512" cy="790575"/>
            <a:chOff x="0" y="0"/>
            <a:chExt cx="9023350" cy="1054100"/>
          </a:xfrm>
        </p:grpSpPr>
        <p:sp>
          <p:nvSpPr>
            <p:cNvPr id="32" name="Freeform 32"/>
            <p:cNvSpPr/>
            <p:nvPr/>
          </p:nvSpPr>
          <p:spPr>
            <a:xfrm>
              <a:off x="48260" y="49530"/>
              <a:ext cx="8928100" cy="958850"/>
            </a:xfrm>
            <a:custGeom>
              <a:avLst/>
              <a:gdLst/>
              <a:ahLst/>
              <a:cxnLst/>
              <a:rect l="l" t="t" r="r" b="b"/>
              <a:pathLst>
                <a:path w="8928100" h="958850">
                  <a:moveTo>
                    <a:pt x="29210" y="816610"/>
                  </a:moveTo>
                  <a:cubicBezTo>
                    <a:pt x="226060" y="693420"/>
                    <a:pt x="289560" y="666750"/>
                    <a:pt x="370840" y="640080"/>
                  </a:cubicBezTo>
                  <a:cubicBezTo>
                    <a:pt x="481330" y="604520"/>
                    <a:pt x="645160" y="579120"/>
                    <a:pt x="773430" y="543560"/>
                  </a:cubicBezTo>
                  <a:cubicBezTo>
                    <a:pt x="891540" y="510540"/>
                    <a:pt x="1027430" y="452120"/>
                    <a:pt x="1112520" y="433070"/>
                  </a:cubicBezTo>
                  <a:cubicBezTo>
                    <a:pt x="1162050" y="421640"/>
                    <a:pt x="1189990" y="420370"/>
                    <a:pt x="1231900" y="419100"/>
                  </a:cubicBezTo>
                  <a:cubicBezTo>
                    <a:pt x="1277620" y="417830"/>
                    <a:pt x="1323340" y="420370"/>
                    <a:pt x="1374140" y="430530"/>
                  </a:cubicBezTo>
                  <a:cubicBezTo>
                    <a:pt x="1437640" y="443230"/>
                    <a:pt x="1506220" y="478790"/>
                    <a:pt x="1582420" y="501650"/>
                  </a:cubicBezTo>
                  <a:cubicBezTo>
                    <a:pt x="1671320" y="528320"/>
                    <a:pt x="1790700" y="562610"/>
                    <a:pt x="1877060" y="574040"/>
                  </a:cubicBezTo>
                  <a:cubicBezTo>
                    <a:pt x="1943100" y="582930"/>
                    <a:pt x="2006600" y="579120"/>
                    <a:pt x="2053590" y="576580"/>
                  </a:cubicBezTo>
                  <a:cubicBezTo>
                    <a:pt x="2084070" y="575310"/>
                    <a:pt x="2101850" y="577850"/>
                    <a:pt x="2131060" y="568960"/>
                  </a:cubicBezTo>
                  <a:cubicBezTo>
                    <a:pt x="2174240" y="554990"/>
                    <a:pt x="2233930" y="499110"/>
                    <a:pt x="2283460" y="483870"/>
                  </a:cubicBezTo>
                  <a:cubicBezTo>
                    <a:pt x="2325370" y="471170"/>
                    <a:pt x="2360930" y="481330"/>
                    <a:pt x="2405380" y="474980"/>
                  </a:cubicBezTo>
                  <a:cubicBezTo>
                    <a:pt x="2462530" y="466090"/>
                    <a:pt x="2533650" y="449580"/>
                    <a:pt x="2597150" y="429260"/>
                  </a:cubicBezTo>
                  <a:cubicBezTo>
                    <a:pt x="2663190" y="407670"/>
                    <a:pt x="2739390" y="364490"/>
                    <a:pt x="2794000" y="346710"/>
                  </a:cubicBezTo>
                  <a:cubicBezTo>
                    <a:pt x="2830830" y="334010"/>
                    <a:pt x="2846070" y="327660"/>
                    <a:pt x="2890520" y="322580"/>
                  </a:cubicBezTo>
                  <a:cubicBezTo>
                    <a:pt x="2981960" y="311150"/>
                    <a:pt x="3195320" y="308610"/>
                    <a:pt x="3319780" y="320040"/>
                  </a:cubicBezTo>
                  <a:cubicBezTo>
                    <a:pt x="3417570" y="328930"/>
                    <a:pt x="3487420" y="345440"/>
                    <a:pt x="3577590" y="370840"/>
                  </a:cubicBezTo>
                  <a:cubicBezTo>
                    <a:pt x="3683000" y="400050"/>
                    <a:pt x="3813810" y="474980"/>
                    <a:pt x="3911600" y="494030"/>
                  </a:cubicBezTo>
                  <a:cubicBezTo>
                    <a:pt x="3983990" y="508000"/>
                    <a:pt x="4048760" y="500380"/>
                    <a:pt x="4105910" y="499110"/>
                  </a:cubicBezTo>
                  <a:cubicBezTo>
                    <a:pt x="4150360" y="497840"/>
                    <a:pt x="4178300" y="500380"/>
                    <a:pt x="4226560" y="488950"/>
                  </a:cubicBezTo>
                  <a:cubicBezTo>
                    <a:pt x="4304030" y="471170"/>
                    <a:pt x="4448810" y="398780"/>
                    <a:pt x="4522470" y="377190"/>
                  </a:cubicBezTo>
                  <a:cubicBezTo>
                    <a:pt x="4565650" y="364490"/>
                    <a:pt x="4585970" y="367030"/>
                    <a:pt x="4625340" y="354330"/>
                  </a:cubicBezTo>
                  <a:cubicBezTo>
                    <a:pt x="4682490" y="335280"/>
                    <a:pt x="4743450" y="298450"/>
                    <a:pt x="4832350" y="266700"/>
                  </a:cubicBezTo>
                  <a:cubicBezTo>
                    <a:pt x="4987290" y="212090"/>
                    <a:pt x="5285740" y="115570"/>
                    <a:pt x="5482590" y="80010"/>
                  </a:cubicBezTo>
                  <a:cubicBezTo>
                    <a:pt x="5641340" y="50800"/>
                    <a:pt x="5814060" y="33020"/>
                    <a:pt x="5919470" y="44450"/>
                  </a:cubicBezTo>
                  <a:cubicBezTo>
                    <a:pt x="5981700" y="50800"/>
                    <a:pt x="6024880" y="71120"/>
                    <a:pt x="6065520" y="90170"/>
                  </a:cubicBezTo>
                  <a:cubicBezTo>
                    <a:pt x="6097270" y="105410"/>
                    <a:pt x="6113780" y="119380"/>
                    <a:pt x="6144260" y="142240"/>
                  </a:cubicBezTo>
                  <a:cubicBezTo>
                    <a:pt x="6189980" y="177800"/>
                    <a:pt x="6253480" y="245110"/>
                    <a:pt x="6309360" y="292100"/>
                  </a:cubicBezTo>
                  <a:cubicBezTo>
                    <a:pt x="6363970" y="336550"/>
                    <a:pt x="6428740" y="394970"/>
                    <a:pt x="6475730" y="417830"/>
                  </a:cubicBezTo>
                  <a:cubicBezTo>
                    <a:pt x="6504940" y="431800"/>
                    <a:pt x="6525260" y="433070"/>
                    <a:pt x="6551930" y="436880"/>
                  </a:cubicBezTo>
                  <a:cubicBezTo>
                    <a:pt x="6582410" y="440690"/>
                    <a:pt x="6606540" y="441960"/>
                    <a:pt x="6648450" y="438150"/>
                  </a:cubicBezTo>
                  <a:cubicBezTo>
                    <a:pt x="6728460" y="429260"/>
                    <a:pt x="6920230" y="389890"/>
                    <a:pt x="6995160" y="360680"/>
                  </a:cubicBezTo>
                  <a:cubicBezTo>
                    <a:pt x="7033260" y="345440"/>
                    <a:pt x="7047230" y="337820"/>
                    <a:pt x="7077710" y="311150"/>
                  </a:cubicBezTo>
                  <a:cubicBezTo>
                    <a:pt x="7131050" y="265430"/>
                    <a:pt x="7208520" y="132080"/>
                    <a:pt x="7266940" y="85090"/>
                  </a:cubicBezTo>
                  <a:cubicBezTo>
                    <a:pt x="7305040" y="54610"/>
                    <a:pt x="7334250" y="44450"/>
                    <a:pt x="7374890" y="30480"/>
                  </a:cubicBezTo>
                  <a:cubicBezTo>
                    <a:pt x="7423150" y="13970"/>
                    <a:pt x="7485380" y="0"/>
                    <a:pt x="7537450" y="1270"/>
                  </a:cubicBezTo>
                  <a:cubicBezTo>
                    <a:pt x="7584440" y="1270"/>
                    <a:pt x="7625080" y="12700"/>
                    <a:pt x="7673340" y="29210"/>
                  </a:cubicBezTo>
                  <a:cubicBezTo>
                    <a:pt x="7733030" y="50800"/>
                    <a:pt x="7790180" y="96520"/>
                    <a:pt x="7865110" y="128270"/>
                  </a:cubicBezTo>
                  <a:cubicBezTo>
                    <a:pt x="7961630" y="170180"/>
                    <a:pt x="8111490" y="210820"/>
                    <a:pt x="8209280" y="250190"/>
                  </a:cubicBezTo>
                  <a:cubicBezTo>
                    <a:pt x="8284210" y="280670"/>
                    <a:pt x="8352790" y="308610"/>
                    <a:pt x="8403590" y="337820"/>
                  </a:cubicBezTo>
                  <a:cubicBezTo>
                    <a:pt x="8439150" y="358140"/>
                    <a:pt x="8459470" y="383540"/>
                    <a:pt x="8487410" y="398780"/>
                  </a:cubicBezTo>
                  <a:cubicBezTo>
                    <a:pt x="8512810" y="412750"/>
                    <a:pt x="8538210" y="421640"/>
                    <a:pt x="8564880" y="430530"/>
                  </a:cubicBezTo>
                  <a:cubicBezTo>
                    <a:pt x="8590280" y="439420"/>
                    <a:pt x="8610600" y="448310"/>
                    <a:pt x="8643620" y="453390"/>
                  </a:cubicBezTo>
                  <a:cubicBezTo>
                    <a:pt x="8698230" y="462280"/>
                    <a:pt x="8818880" y="438150"/>
                    <a:pt x="8865870" y="458470"/>
                  </a:cubicBezTo>
                  <a:cubicBezTo>
                    <a:pt x="8893810" y="471170"/>
                    <a:pt x="8914130" y="496570"/>
                    <a:pt x="8921750" y="516890"/>
                  </a:cubicBezTo>
                  <a:cubicBezTo>
                    <a:pt x="8928100" y="534670"/>
                    <a:pt x="8926830" y="554990"/>
                    <a:pt x="8917940" y="571500"/>
                  </a:cubicBezTo>
                  <a:cubicBezTo>
                    <a:pt x="8907780" y="591820"/>
                    <a:pt x="8878570" y="617220"/>
                    <a:pt x="8856980" y="623570"/>
                  </a:cubicBezTo>
                  <a:cubicBezTo>
                    <a:pt x="8839200" y="628650"/>
                    <a:pt x="8818880" y="626110"/>
                    <a:pt x="8802370" y="617220"/>
                  </a:cubicBezTo>
                  <a:cubicBezTo>
                    <a:pt x="8783320" y="605790"/>
                    <a:pt x="8757920" y="576580"/>
                    <a:pt x="8754110" y="553720"/>
                  </a:cubicBezTo>
                  <a:cubicBezTo>
                    <a:pt x="8750300" y="530860"/>
                    <a:pt x="8763000" y="494030"/>
                    <a:pt x="8779510" y="477520"/>
                  </a:cubicBezTo>
                  <a:cubicBezTo>
                    <a:pt x="8796020" y="461010"/>
                    <a:pt x="8835390" y="453390"/>
                    <a:pt x="8856980" y="455930"/>
                  </a:cubicBezTo>
                  <a:cubicBezTo>
                    <a:pt x="8874760" y="458470"/>
                    <a:pt x="8892540" y="471170"/>
                    <a:pt x="8903970" y="483870"/>
                  </a:cubicBezTo>
                  <a:cubicBezTo>
                    <a:pt x="8915400" y="496570"/>
                    <a:pt x="8923020" y="516890"/>
                    <a:pt x="8924290" y="534670"/>
                  </a:cubicBezTo>
                  <a:cubicBezTo>
                    <a:pt x="8925560" y="552450"/>
                    <a:pt x="8919210" y="574040"/>
                    <a:pt x="8909050" y="588010"/>
                  </a:cubicBezTo>
                  <a:cubicBezTo>
                    <a:pt x="8898890" y="601980"/>
                    <a:pt x="8888730" y="613410"/>
                    <a:pt x="8865870" y="621030"/>
                  </a:cubicBezTo>
                  <a:cubicBezTo>
                    <a:pt x="8816340" y="637540"/>
                    <a:pt x="8665210" y="628650"/>
                    <a:pt x="8604250" y="621030"/>
                  </a:cubicBezTo>
                  <a:cubicBezTo>
                    <a:pt x="8571230" y="617220"/>
                    <a:pt x="8557260" y="612140"/>
                    <a:pt x="8529320" y="601980"/>
                  </a:cubicBezTo>
                  <a:cubicBezTo>
                    <a:pt x="8488680" y="586740"/>
                    <a:pt x="8425180" y="556260"/>
                    <a:pt x="8385810" y="532130"/>
                  </a:cubicBezTo>
                  <a:cubicBezTo>
                    <a:pt x="8355330" y="514350"/>
                    <a:pt x="8341360" y="494030"/>
                    <a:pt x="8309610" y="476250"/>
                  </a:cubicBezTo>
                  <a:cubicBezTo>
                    <a:pt x="8267700" y="452120"/>
                    <a:pt x="8197850" y="425450"/>
                    <a:pt x="8150860" y="405130"/>
                  </a:cubicBezTo>
                  <a:cubicBezTo>
                    <a:pt x="8112760" y="388620"/>
                    <a:pt x="8079740" y="370840"/>
                    <a:pt x="8045450" y="360680"/>
                  </a:cubicBezTo>
                  <a:cubicBezTo>
                    <a:pt x="8013700" y="350520"/>
                    <a:pt x="7990840" y="354330"/>
                    <a:pt x="7951470" y="341630"/>
                  </a:cubicBezTo>
                  <a:cubicBezTo>
                    <a:pt x="7879080" y="317500"/>
                    <a:pt x="7727950" y="232410"/>
                    <a:pt x="7653020" y="201930"/>
                  </a:cubicBezTo>
                  <a:cubicBezTo>
                    <a:pt x="7608570" y="184150"/>
                    <a:pt x="7579360" y="170180"/>
                    <a:pt x="7545070" y="166370"/>
                  </a:cubicBezTo>
                  <a:cubicBezTo>
                    <a:pt x="7517130" y="162560"/>
                    <a:pt x="7493000" y="163830"/>
                    <a:pt x="7465060" y="171450"/>
                  </a:cubicBezTo>
                  <a:cubicBezTo>
                    <a:pt x="7430770" y="180340"/>
                    <a:pt x="7395210" y="195580"/>
                    <a:pt x="7357110" y="224790"/>
                  </a:cubicBezTo>
                  <a:cubicBezTo>
                    <a:pt x="7298690" y="269240"/>
                    <a:pt x="7223760" y="396240"/>
                    <a:pt x="7171690" y="439420"/>
                  </a:cubicBezTo>
                  <a:cubicBezTo>
                    <a:pt x="7142480" y="463550"/>
                    <a:pt x="7122160" y="471170"/>
                    <a:pt x="7092950" y="485140"/>
                  </a:cubicBezTo>
                  <a:cubicBezTo>
                    <a:pt x="7057390" y="501650"/>
                    <a:pt x="7020560" y="516890"/>
                    <a:pt x="6973570" y="530860"/>
                  </a:cubicBezTo>
                  <a:cubicBezTo>
                    <a:pt x="6907530" y="551180"/>
                    <a:pt x="6807200" y="577850"/>
                    <a:pt x="6729730" y="588010"/>
                  </a:cubicBezTo>
                  <a:cubicBezTo>
                    <a:pt x="6661150" y="596900"/>
                    <a:pt x="6587490" y="601980"/>
                    <a:pt x="6534150" y="596900"/>
                  </a:cubicBezTo>
                  <a:cubicBezTo>
                    <a:pt x="6497320" y="593090"/>
                    <a:pt x="6470650" y="586740"/>
                    <a:pt x="6440170" y="574040"/>
                  </a:cubicBezTo>
                  <a:cubicBezTo>
                    <a:pt x="6407150" y="560070"/>
                    <a:pt x="6384290" y="543560"/>
                    <a:pt x="6346190" y="515620"/>
                  </a:cubicBezTo>
                  <a:cubicBezTo>
                    <a:pt x="6275070" y="463550"/>
                    <a:pt x="6130290" y="325120"/>
                    <a:pt x="6057900" y="273050"/>
                  </a:cubicBezTo>
                  <a:cubicBezTo>
                    <a:pt x="6017260" y="243840"/>
                    <a:pt x="5990590" y="223520"/>
                    <a:pt x="5957570" y="212090"/>
                  </a:cubicBezTo>
                  <a:cubicBezTo>
                    <a:pt x="5930900" y="203200"/>
                    <a:pt x="5914390" y="203200"/>
                    <a:pt x="5878830" y="203200"/>
                  </a:cubicBezTo>
                  <a:cubicBezTo>
                    <a:pt x="5802630" y="201930"/>
                    <a:pt x="5661660" y="209550"/>
                    <a:pt x="5524500" y="234950"/>
                  </a:cubicBezTo>
                  <a:cubicBezTo>
                    <a:pt x="5325110" y="273050"/>
                    <a:pt x="4964430" y="387350"/>
                    <a:pt x="4803140" y="445770"/>
                  </a:cubicBezTo>
                  <a:cubicBezTo>
                    <a:pt x="4719320" y="476250"/>
                    <a:pt x="4677410" y="508000"/>
                    <a:pt x="4616450" y="527050"/>
                  </a:cubicBezTo>
                  <a:cubicBezTo>
                    <a:pt x="4560570" y="544830"/>
                    <a:pt x="4491990" y="544830"/>
                    <a:pt x="4448810" y="561340"/>
                  </a:cubicBezTo>
                  <a:cubicBezTo>
                    <a:pt x="4417060" y="572770"/>
                    <a:pt x="4405630" y="591820"/>
                    <a:pt x="4373880" y="605790"/>
                  </a:cubicBezTo>
                  <a:cubicBezTo>
                    <a:pt x="4324350" y="626110"/>
                    <a:pt x="4245610" y="650240"/>
                    <a:pt x="4175760" y="659130"/>
                  </a:cubicBezTo>
                  <a:cubicBezTo>
                    <a:pt x="4102100" y="668020"/>
                    <a:pt x="4008120" y="661670"/>
                    <a:pt x="3942080" y="655320"/>
                  </a:cubicBezTo>
                  <a:cubicBezTo>
                    <a:pt x="3893820" y="650240"/>
                    <a:pt x="3863340" y="647700"/>
                    <a:pt x="3816350" y="633730"/>
                  </a:cubicBezTo>
                  <a:cubicBezTo>
                    <a:pt x="3752850" y="614680"/>
                    <a:pt x="3679190" y="565150"/>
                    <a:pt x="3601720" y="541020"/>
                  </a:cubicBezTo>
                  <a:cubicBezTo>
                    <a:pt x="3515360" y="513080"/>
                    <a:pt x="3413760" y="490220"/>
                    <a:pt x="3319780" y="481330"/>
                  </a:cubicBezTo>
                  <a:cubicBezTo>
                    <a:pt x="3227070" y="472440"/>
                    <a:pt x="3117850" y="482600"/>
                    <a:pt x="3042920" y="483870"/>
                  </a:cubicBezTo>
                  <a:cubicBezTo>
                    <a:pt x="2990850" y="485140"/>
                    <a:pt x="2950210" y="483870"/>
                    <a:pt x="2912110" y="488950"/>
                  </a:cubicBezTo>
                  <a:cubicBezTo>
                    <a:pt x="2881630" y="492760"/>
                    <a:pt x="2862580" y="497840"/>
                    <a:pt x="2830830" y="508000"/>
                  </a:cubicBezTo>
                  <a:cubicBezTo>
                    <a:pt x="2780030" y="524510"/>
                    <a:pt x="2713990" y="568960"/>
                    <a:pt x="2639060" y="591820"/>
                  </a:cubicBezTo>
                  <a:cubicBezTo>
                    <a:pt x="2542540" y="622300"/>
                    <a:pt x="2364740" y="631190"/>
                    <a:pt x="2294890" y="659130"/>
                  </a:cubicBezTo>
                  <a:cubicBezTo>
                    <a:pt x="2260600" y="671830"/>
                    <a:pt x="2251710" y="689610"/>
                    <a:pt x="2225040" y="702310"/>
                  </a:cubicBezTo>
                  <a:cubicBezTo>
                    <a:pt x="2193290" y="717550"/>
                    <a:pt x="2164080" y="734060"/>
                    <a:pt x="2118360" y="741680"/>
                  </a:cubicBezTo>
                  <a:cubicBezTo>
                    <a:pt x="2039620" y="753110"/>
                    <a:pt x="1902460" y="742950"/>
                    <a:pt x="1788160" y="723900"/>
                  </a:cubicBezTo>
                  <a:cubicBezTo>
                    <a:pt x="1659890" y="702310"/>
                    <a:pt x="1475740" y="629920"/>
                    <a:pt x="1385570" y="607060"/>
                  </a:cubicBezTo>
                  <a:cubicBezTo>
                    <a:pt x="1339850" y="595630"/>
                    <a:pt x="1316990" y="588010"/>
                    <a:pt x="1281430" y="584200"/>
                  </a:cubicBezTo>
                  <a:cubicBezTo>
                    <a:pt x="1244600" y="580390"/>
                    <a:pt x="1212850" y="580390"/>
                    <a:pt x="1169670" y="588010"/>
                  </a:cubicBezTo>
                  <a:cubicBezTo>
                    <a:pt x="1106170" y="599440"/>
                    <a:pt x="1035050" y="637540"/>
                    <a:pt x="942340" y="665480"/>
                  </a:cubicBezTo>
                  <a:cubicBezTo>
                    <a:pt x="797560" y="708660"/>
                    <a:pt x="516890" y="764540"/>
                    <a:pt x="381000" y="807720"/>
                  </a:cubicBezTo>
                  <a:cubicBezTo>
                    <a:pt x="302260" y="833120"/>
                    <a:pt x="247650" y="852170"/>
                    <a:pt x="196850" y="880110"/>
                  </a:cubicBezTo>
                  <a:cubicBezTo>
                    <a:pt x="156210" y="901700"/>
                    <a:pt x="125730" y="946150"/>
                    <a:pt x="95250" y="953770"/>
                  </a:cubicBezTo>
                  <a:cubicBezTo>
                    <a:pt x="74930" y="958850"/>
                    <a:pt x="55880" y="953770"/>
                    <a:pt x="40640" y="944880"/>
                  </a:cubicBezTo>
                  <a:cubicBezTo>
                    <a:pt x="25400" y="935990"/>
                    <a:pt x="11430" y="918210"/>
                    <a:pt x="5080" y="902970"/>
                  </a:cubicBezTo>
                  <a:cubicBezTo>
                    <a:pt x="0" y="890270"/>
                    <a:pt x="0" y="877570"/>
                    <a:pt x="2540" y="864870"/>
                  </a:cubicBezTo>
                  <a:cubicBezTo>
                    <a:pt x="6350" y="849630"/>
                    <a:pt x="29210" y="816610"/>
                    <a:pt x="29210" y="816610"/>
                  </a:cubicBezTo>
                </a:path>
              </a:pathLst>
            </a:custGeom>
            <a:solidFill>
              <a:srgbClr val="E7191F"/>
            </a:solidFill>
            <a:ln>
              <a:noFill/>
            </a:ln>
          </p:spPr>
        </p:sp>
      </p:grpSp>
      <p:sp>
        <p:nvSpPr>
          <p:cNvPr id="58" name="Freeform 58"/>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8"/>
            <a:stretch>
              <a:fillRect/>
            </a:stretch>
          </a:blipFill>
        </p:spPr>
      </p:sp>
      <p:sp>
        <p:nvSpPr>
          <p:cNvPr id="59"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60"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
        <p:nvSpPr>
          <p:cNvPr id="61" name="원형 화살표 60"/>
          <p:cNvSpPr/>
          <p:nvPr/>
        </p:nvSpPr>
        <p:spPr>
          <a:xfrm rot="723882">
            <a:off x="7383561" y="6730663"/>
            <a:ext cx="7822964" cy="2514600"/>
          </a:xfrm>
          <a:prstGeom prst="circularArrow">
            <a:avLst>
              <a:gd name="adj1" fmla="val 4435"/>
              <a:gd name="adj2" fmla="val 831533"/>
              <a:gd name="adj3" fmla="val 19487277"/>
              <a:gd name="adj4" fmla="val 10821016"/>
              <a:gd name="adj5" fmla="val 1385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62" name="TextBox 45"/>
          <p:cNvSpPr txBox="1"/>
          <p:nvPr/>
        </p:nvSpPr>
        <p:spPr>
          <a:xfrm>
            <a:off x="8894585" y="4299042"/>
            <a:ext cx="2589163" cy="752578"/>
          </a:xfrm>
          <a:prstGeom prst="rect">
            <a:avLst/>
          </a:prstGeom>
        </p:spPr>
        <p:txBody>
          <a:bodyPr lIns="0" tIns="0" rIns="0" bIns="0" rtlCol="0" anchor="t">
            <a:spAutoFit/>
          </a:bodyPr>
          <a:lstStyle/>
          <a:p>
            <a:pPr algn="ctr">
              <a:lnSpc>
                <a:spcPts val="6720"/>
              </a:lnSpc>
              <a:spcBef>
                <a:spcPct val="0"/>
              </a:spcBef>
            </a:pPr>
            <a:r>
              <a:rPr lang="en-US" sz="3600" dirty="0">
                <a:solidFill>
                  <a:srgbClr val="000000"/>
                </a:solidFill>
                <a:latin typeface="Times New Roman Bold"/>
              </a:rPr>
              <a:t>[ SoftMax ]</a:t>
            </a:r>
          </a:p>
        </p:txBody>
      </p:sp>
      <p:cxnSp>
        <p:nvCxnSpPr>
          <p:cNvPr id="63" name="직선 연결선 62"/>
          <p:cNvCxnSpPr/>
          <p:nvPr/>
        </p:nvCxnSpPr>
        <p:spPr>
          <a:xfrm>
            <a:off x="14604592" y="2533987"/>
            <a:ext cx="7825" cy="6359391"/>
          </a:xfrm>
          <a:prstGeom prst="line">
            <a:avLst/>
          </a:prstGeom>
          <a:ln w="57150">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5" name="Group 5"/>
          <p:cNvGrpSpPr/>
          <p:nvPr/>
        </p:nvGrpSpPr>
        <p:grpSpPr>
          <a:xfrm>
            <a:off x="417752" y="8009168"/>
            <a:ext cx="17249838" cy="1627015"/>
            <a:chOff x="27" y="0"/>
            <a:chExt cx="22999784" cy="2169352"/>
          </a:xfrm>
        </p:grpSpPr>
        <p:sp>
          <p:nvSpPr>
            <p:cNvPr id="6" name="AutoShape 6"/>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7" name="Freeform 7"/>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2"/>
              <a:stretch>
                <a:fillRect l="-10229" r="-12274"/>
              </a:stretch>
            </a:blipFill>
          </p:spPr>
        </p:sp>
        <p:sp>
          <p:nvSpPr>
            <p:cNvPr id="8" name="Freeform 8"/>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9" name="Freeform 9"/>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0" name="Freeform 10"/>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1" name="Freeform 11"/>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2" name="Freeform 12"/>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3" name="Freeform 13"/>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4" name="Freeform 14"/>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4"/>
              <a:stretch>
                <a:fillRect l="-4849" r="-17348"/>
              </a:stretch>
            </a:blipFill>
          </p:spPr>
        </p:sp>
        <p:sp>
          <p:nvSpPr>
            <p:cNvPr id="15" name="Freeform 15"/>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l="-4849" r="-17348"/>
              </a:stretch>
            </a:blipFill>
          </p:spPr>
        </p:sp>
        <p:sp>
          <p:nvSpPr>
            <p:cNvPr id="16" name="Freeform 16"/>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7" name="Freeform 17"/>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8" name="TextBox 18"/>
            <p:cNvSpPr txBox="1"/>
            <p:nvPr/>
          </p:nvSpPr>
          <p:spPr>
            <a:xfrm>
              <a:off x="9095750" y="1724786"/>
              <a:ext cx="4977675"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20" name="AutoShape 20"/>
          <p:cNvSpPr/>
          <p:nvPr/>
        </p:nvSpPr>
        <p:spPr>
          <a:xfrm flipH="1">
            <a:off x="1821598" y="3817552"/>
            <a:ext cx="6805128" cy="40781"/>
          </a:xfrm>
          <a:prstGeom prst="line">
            <a:avLst/>
          </a:prstGeom>
          <a:ln w="66675" cap="flat">
            <a:solidFill>
              <a:srgbClr val="000000"/>
            </a:solidFill>
            <a:prstDash val="solid"/>
            <a:headEnd type="none" w="sm" len="sm"/>
            <a:tailEnd type="arrow" w="med" len="sm"/>
          </a:ln>
        </p:spPr>
      </p:sp>
      <p:sp>
        <p:nvSpPr>
          <p:cNvPr id="21" name="AutoShape 21"/>
          <p:cNvSpPr/>
          <p:nvPr/>
        </p:nvSpPr>
        <p:spPr>
          <a:xfrm flipV="1">
            <a:off x="8660064" y="1119306"/>
            <a:ext cx="0" cy="2698246"/>
          </a:xfrm>
          <a:prstGeom prst="line">
            <a:avLst/>
          </a:prstGeom>
          <a:ln w="66675" cap="flat">
            <a:solidFill>
              <a:srgbClr val="000000"/>
            </a:solidFill>
            <a:prstDash val="solid"/>
            <a:headEnd type="none" w="sm" len="sm"/>
            <a:tailEnd type="arrow" w="med" len="sm"/>
          </a:ln>
        </p:spPr>
      </p:sp>
      <p:sp>
        <p:nvSpPr>
          <p:cNvPr id="24" name="Freeform 24"/>
          <p:cNvSpPr/>
          <p:nvPr/>
        </p:nvSpPr>
        <p:spPr>
          <a:xfrm>
            <a:off x="8023389" y="5409330"/>
            <a:ext cx="1116195" cy="788505"/>
          </a:xfrm>
          <a:custGeom>
            <a:avLst/>
            <a:gdLst/>
            <a:ahLst/>
            <a:cxnLst/>
            <a:rect l="l" t="t" r="r" b="b"/>
            <a:pathLst>
              <a:path w="1116195" h="788505">
                <a:moveTo>
                  <a:pt x="0" y="0"/>
                </a:moveTo>
                <a:lnTo>
                  <a:pt x="1116194" y="0"/>
                </a:lnTo>
                <a:lnTo>
                  <a:pt x="1116194" y="788505"/>
                </a:lnTo>
                <a:lnTo>
                  <a:pt x="0" y="788505"/>
                </a:lnTo>
                <a:lnTo>
                  <a:pt x="0" y="0"/>
                </a:lnTo>
                <a:close/>
              </a:path>
            </a:pathLst>
          </a:custGeom>
          <a:blipFill>
            <a:blip r:embed="rId6"/>
            <a:stretch>
              <a:fillRect/>
            </a:stretch>
          </a:blipFill>
        </p:spPr>
      </p:sp>
      <p:sp>
        <p:nvSpPr>
          <p:cNvPr id="25" name="Freeform 25"/>
          <p:cNvSpPr/>
          <p:nvPr/>
        </p:nvSpPr>
        <p:spPr>
          <a:xfrm>
            <a:off x="2749168" y="5437184"/>
            <a:ext cx="4557476" cy="732797"/>
          </a:xfrm>
          <a:custGeom>
            <a:avLst/>
            <a:gdLst/>
            <a:ahLst/>
            <a:cxnLst/>
            <a:rect l="l" t="t" r="r" b="b"/>
            <a:pathLst>
              <a:path w="4557476" h="732797">
                <a:moveTo>
                  <a:pt x="0" y="0"/>
                </a:moveTo>
                <a:lnTo>
                  <a:pt x="4557476" y="0"/>
                </a:lnTo>
                <a:lnTo>
                  <a:pt x="4557476" y="732797"/>
                </a:lnTo>
                <a:lnTo>
                  <a:pt x="0" y="732797"/>
                </a:lnTo>
                <a:lnTo>
                  <a:pt x="0" y="0"/>
                </a:lnTo>
                <a:close/>
              </a:path>
            </a:pathLst>
          </a:custGeom>
          <a:blipFill>
            <a:blip r:embed="rId7"/>
            <a:stretch>
              <a:fillRect t="-5610"/>
            </a:stretch>
          </a:blipFill>
        </p:spPr>
      </p:sp>
      <p:sp>
        <p:nvSpPr>
          <p:cNvPr id="27" name="TextBox 27"/>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28</a:t>
            </a:r>
            <a:endParaRPr lang="en-US" sz="3200" dirty="0">
              <a:solidFill>
                <a:srgbClr val="000000"/>
              </a:solidFill>
              <a:latin typeface="Times New Roman"/>
            </a:endParaRPr>
          </a:p>
        </p:txBody>
      </p:sp>
      <p:sp>
        <p:nvSpPr>
          <p:cNvPr id="28" name="TextBox 28"/>
          <p:cNvSpPr txBox="1"/>
          <p:nvPr/>
        </p:nvSpPr>
        <p:spPr>
          <a:xfrm>
            <a:off x="8868865" y="6330315"/>
            <a:ext cx="270718" cy="1341755"/>
          </a:xfrm>
          <a:prstGeom prst="rect">
            <a:avLst/>
          </a:prstGeom>
        </p:spPr>
        <p:txBody>
          <a:bodyPr lIns="0" tIns="0" rIns="0" bIns="0" rtlCol="0" anchor="t">
            <a:spAutoFit/>
          </a:bodyPr>
          <a:lstStyle/>
          <a:p>
            <a:pPr algn="ctr">
              <a:lnSpc>
                <a:spcPts val="10239"/>
              </a:lnSpc>
              <a:spcBef>
                <a:spcPct val="0"/>
              </a:spcBef>
            </a:pPr>
            <a:r>
              <a:rPr lang="en-US" sz="6399">
                <a:solidFill>
                  <a:srgbClr val="000000"/>
                </a:solidFill>
                <a:latin typeface="Times New Roman Bold"/>
              </a:rPr>
              <a:t>t</a:t>
            </a:r>
          </a:p>
        </p:txBody>
      </p:sp>
      <p:sp>
        <p:nvSpPr>
          <p:cNvPr id="29" name="TextBox 29"/>
          <p:cNvSpPr txBox="1"/>
          <p:nvPr/>
        </p:nvSpPr>
        <p:spPr>
          <a:xfrm>
            <a:off x="7020561" y="5335521"/>
            <a:ext cx="1280187" cy="882015"/>
          </a:xfrm>
          <a:prstGeom prst="rect">
            <a:avLst/>
          </a:prstGeom>
        </p:spPr>
        <p:txBody>
          <a:bodyPr lIns="0" tIns="0" rIns="0" bIns="0" rtlCol="0" anchor="t">
            <a:spAutoFit/>
          </a:bodyPr>
          <a:lstStyle/>
          <a:p>
            <a:pPr algn="ctr">
              <a:lnSpc>
                <a:spcPts val="6720"/>
              </a:lnSpc>
              <a:spcBef>
                <a:spcPct val="0"/>
              </a:spcBef>
            </a:pPr>
            <a:r>
              <a:rPr lang="en-US" sz="4200">
                <a:solidFill>
                  <a:srgbClr val="000000"/>
                </a:solidFill>
                <a:latin typeface="Times New Roman Bold"/>
              </a:rPr>
              <a:t>+</a:t>
            </a:r>
          </a:p>
        </p:txBody>
      </p:sp>
      <p:grpSp>
        <p:nvGrpSpPr>
          <p:cNvPr id="31" name="Group 31"/>
          <p:cNvGrpSpPr/>
          <p:nvPr/>
        </p:nvGrpSpPr>
        <p:grpSpPr>
          <a:xfrm>
            <a:off x="1886247" y="1271002"/>
            <a:ext cx="6517957" cy="1841183"/>
            <a:chOff x="0" y="0"/>
            <a:chExt cx="8690610" cy="2454910"/>
          </a:xfrm>
        </p:grpSpPr>
        <p:sp>
          <p:nvSpPr>
            <p:cNvPr id="32" name="Freeform 32"/>
            <p:cNvSpPr/>
            <p:nvPr/>
          </p:nvSpPr>
          <p:spPr>
            <a:xfrm>
              <a:off x="49530" y="36830"/>
              <a:ext cx="8590280" cy="2372360"/>
            </a:xfrm>
            <a:custGeom>
              <a:avLst/>
              <a:gdLst/>
              <a:ahLst/>
              <a:cxnLst/>
              <a:rect l="l" t="t" r="r" b="b"/>
              <a:pathLst>
                <a:path w="8590280" h="2372360">
                  <a:moveTo>
                    <a:pt x="8506460" y="1524000"/>
                  </a:moveTo>
                  <a:cubicBezTo>
                    <a:pt x="8107680" y="1482090"/>
                    <a:pt x="7965440" y="1504950"/>
                    <a:pt x="7856220" y="1503680"/>
                  </a:cubicBezTo>
                  <a:cubicBezTo>
                    <a:pt x="7767320" y="1503680"/>
                    <a:pt x="7692390" y="1501140"/>
                    <a:pt x="7616190" y="1489710"/>
                  </a:cubicBezTo>
                  <a:cubicBezTo>
                    <a:pt x="7543800" y="1478280"/>
                    <a:pt x="7463790" y="1457960"/>
                    <a:pt x="7407910" y="1436370"/>
                  </a:cubicBezTo>
                  <a:cubicBezTo>
                    <a:pt x="7367270" y="1421130"/>
                    <a:pt x="7334250" y="1405890"/>
                    <a:pt x="7307580" y="1385570"/>
                  </a:cubicBezTo>
                  <a:cubicBezTo>
                    <a:pt x="7284720" y="1367790"/>
                    <a:pt x="7277100" y="1336040"/>
                    <a:pt x="7252970" y="1324610"/>
                  </a:cubicBezTo>
                  <a:cubicBezTo>
                    <a:pt x="7223760" y="1311910"/>
                    <a:pt x="7179310" y="1339850"/>
                    <a:pt x="7137400" y="1323340"/>
                  </a:cubicBezTo>
                  <a:cubicBezTo>
                    <a:pt x="7063740" y="1294130"/>
                    <a:pt x="6959600" y="1169670"/>
                    <a:pt x="6884670" y="1087120"/>
                  </a:cubicBezTo>
                  <a:cubicBezTo>
                    <a:pt x="6813550" y="1009650"/>
                    <a:pt x="6747510" y="929640"/>
                    <a:pt x="6695440" y="844550"/>
                  </a:cubicBezTo>
                  <a:cubicBezTo>
                    <a:pt x="6644640" y="762000"/>
                    <a:pt x="6602730" y="662940"/>
                    <a:pt x="6572250" y="584200"/>
                  </a:cubicBezTo>
                  <a:cubicBezTo>
                    <a:pt x="6549390" y="523240"/>
                    <a:pt x="6543040" y="469900"/>
                    <a:pt x="6522720" y="416560"/>
                  </a:cubicBezTo>
                  <a:cubicBezTo>
                    <a:pt x="6503670" y="364490"/>
                    <a:pt x="6478270" y="309880"/>
                    <a:pt x="6454140" y="267970"/>
                  </a:cubicBezTo>
                  <a:cubicBezTo>
                    <a:pt x="6433820" y="233680"/>
                    <a:pt x="6423660" y="195580"/>
                    <a:pt x="6391910" y="180340"/>
                  </a:cubicBezTo>
                  <a:cubicBezTo>
                    <a:pt x="6350000" y="160020"/>
                    <a:pt x="6261100" y="166370"/>
                    <a:pt x="6209030" y="187960"/>
                  </a:cubicBezTo>
                  <a:cubicBezTo>
                    <a:pt x="6158230" y="209550"/>
                    <a:pt x="6123940" y="261620"/>
                    <a:pt x="6083300" y="307340"/>
                  </a:cubicBezTo>
                  <a:cubicBezTo>
                    <a:pt x="6036310" y="360680"/>
                    <a:pt x="5989320" y="415290"/>
                    <a:pt x="5943600" y="492760"/>
                  </a:cubicBezTo>
                  <a:cubicBezTo>
                    <a:pt x="5878830" y="601980"/>
                    <a:pt x="5796280" y="829310"/>
                    <a:pt x="5750560" y="910590"/>
                  </a:cubicBezTo>
                  <a:cubicBezTo>
                    <a:pt x="5730240" y="946150"/>
                    <a:pt x="5722620" y="960120"/>
                    <a:pt x="5702300" y="984250"/>
                  </a:cubicBezTo>
                  <a:cubicBezTo>
                    <a:pt x="5679440" y="1012190"/>
                    <a:pt x="5646420" y="1041400"/>
                    <a:pt x="5615940" y="1064260"/>
                  </a:cubicBezTo>
                  <a:cubicBezTo>
                    <a:pt x="5585460" y="1087120"/>
                    <a:pt x="5556250" y="1103630"/>
                    <a:pt x="5518150" y="1122680"/>
                  </a:cubicBezTo>
                  <a:cubicBezTo>
                    <a:pt x="5469890" y="1146810"/>
                    <a:pt x="5397500" y="1173480"/>
                    <a:pt x="5347970" y="1189990"/>
                  </a:cubicBezTo>
                  <a:cubicBezTo>
                    <a:pt x="5311140" y="1201420"/>
                    <a:pt x="5280660" y="1210310"/>
                    <a:pt x="5248910" y="1215390"/>
                  </a:cubicBezTo>
                  <a:cubicBezTo>
                    <a:pt x="5218430" y="1219200"/>
                    <a:pt x="5207000" y="1217930"/>
                    <a:pt x="5161280" y="1219200"/>
                  </a:cubicBezTo>
                  <a:cubicBezTo>
                    <a:pt x="4999990" y="1223010"/>
                    <a:pt x="4227830" y="1196340"/>
                    <a:pt x="4066540" y="1224280"/>
                  </a:cubicBezTo>
                  <a:cubicBezTo>
                    <a:pt x="4018280" y="1233170"/>
                    <a:pt x="4004310" y="1240790"/>
                    <a:pt x="3976370" y="1256030"/>
                  </a:cubicBezTo>
                  <a:cubicBezTo>
                    <a:pt x="3947160" y="1272540"/>
                    <a:pt x="3923030" y="1296670"/>
                    <a:pt x="3897630" y="1322070"/>
                  </a:cubicBezTo>
                  <a:cubicBezTo>
                    <a:pt x="3870960" y="1348740"/>
                    <a:pt x="3854450" y="1384300"/>
                    <a:pt x="3822700" y="1413510"/>
                  </a:cubicBezTo>
                  <a:cubicBezTo>
                    <a:pt x="3784600" y="1447800"/>
                    <a:pt x="3726180" y="1492250"/>
                    <a:pt x="3680460" y="1511300"/>
                  </a:cubicBezTo>
                  <a:cubicBezTo>
                    <a:pt x="3644900" y="1525270"/>
                    <a:pt x="3618230" y="1526540"/>
                    <a:pt x="3578860" y="1530350"/>
                  </a:cubicBezTo>
                  <a:cubicBezTo>
                    <a:pt x="3525520" y="1535430"/>
                    <a:pt x="3454400" y="1534160"/>
                    <a:pt x="3389630" y="1535430"/>
                  </a:cubicBezTo>
                  <a:cubicBezTo>
                    <a:pt x="3319780" y="1536700"/>
                    <a:pt x="3244850" y="1539240"/>
                    <a:pt x="3172460" y="1535430"/>
                  </a:cubicBezTo>
                  <a:cubicBezTo>
                    <a:pt x="3101340" y="1531620"/>
                    <a:pt x="3014980" y="1504950"/>
                    <a:pt x="2961640" y="1515110"/>
                  </a:cubicBezTo>
                  <a:cubicBezTo>
                    <a:pt x="2927350" y="1521460"/>
                    <a:pt x="2910840" y="1535430"/>
                    <a:pt x="2880360" y="1555750"/>
                  </a:cubicBezTo>
                  <a:cubicBezTo>
                    <a:pt x="2830830" y="1588770"/>
                    <a:pt x="2759710" y="1653540"/>
                    <a:pt x="2703830" y="1709420"/>
                  </a:cubicBezTo>
                  <a:cubicBezTo>
                    <a:pt x="2646680" y="1767840"/>
                    <a:pt x="2592070" y="1856740"/>
                    <a:pt x="2542540" y="1898650"/>
                  </a:cubicBezTo>
                  <a:cubicBezTo>
                    <a:pt x="2510790" y="1926590"/>
                    <a:pt x="2493010" y="1935480"/>
                    <a:pt x="2452370" y="1954530"/>
                  </a:cubicBezTo>
                  <a:cubicBezTo>
                    <a:pt x="2379980" y="1987550"/>
                    <a:pt x="2237740" y="2016760"/>
                    <a:pt x="2134870" y="2058670"/>
                  </a:cubicBezTo>
                  <a:cubicBezTo>
                    <a:pt x="2032000" y="2100580"/>
                    <a:pt x="1939290" y="2174240"/>
                    <a:pt x="1833880" y="2204720"/>
                  </a:cubicBezTo>
                  <a:cubicBezTo>
                    <a:pt x="1727200" y="2235200"/>
                    <a:pt x="1584960" y="2242820"/>
                    <a:pt x="1498600" y="2244090"/>
                  </a:cubicBezTo>
                  <a:cubicBezTo>
                    <a:pt x="1445260" y="2245360"/>
                    <a:pt x="1408430" y="2240280"/>
                    <a:pt x="1369060" y="2232660"/>
                  </a:cubicBezTo>
                  <a:cubicBezTo>
                    <a:pt x="1336040" y="2226310"/>
                    <a:pt x="1320800" y="2204720"/>
                    <a:pt x="1278890" y="2202180"/>
                  </a:cubicBezTo>
                  <a:cubicBezTo>
                    <a:pt x="1189990" y="2198370"/>
                    <a:pt x="970280" y="2269490"/>
                    <a:pt x="858520" y="2301240"/>
                  </a:cubicBezTo>
                  <a:cubicBezTo>
                    <a:pt x="781050" y="2322830"/>
                    <a:pt x="717550" y="2357120"/>
                    <a:pt x="666750" y="2366010"/>
                  </a:cubicBezTo>
                  <a:cubicBezTo>
                    <a:pt x="635000" y="2371090"/>
                    <a:pt x="618490" y="2372360"/>
                    <a:pt x="586740" y="2367280"/>
                  </a:cubicBezTo>
                  <a:cubicBezTo>
                    <a:pt x="535940" y="2358390"/>
                    <a:pt x="468630" y="2305050"/>
                    <a:pt x="393700" y="2292350"/>
                  </a:cubicBezTo>
                  <a:cubicBezTo>
                    <a:pt x="298450" y="2277110"/>
                    <a:pt x="116840" y="2324100"/>
                    <a:pt x="59690" y="2306320"/>
                  </a:cubicBezTo>
                  <a:cubicBezTo>
                    <a:pt x="36830" y="2298700"/>
                    <a:pt x="26670" y="2287270"/>
                    <a:pt x="16510" y="2273300"/>
                  </a:cubicBezTo>
                  <a:cubicBezTo>
                    <a:pt x="6350" y="2259330"/>
                    <a:pt x="0" y="2237740"/>
                    <a:pt x="1270" y="2221230"/>
                  </a:cubicBezTo>
                  <a:cubicBezTo>
                    <a:pt x="2540" y="2203450"/>
                    <a:pt x="8890" y="2183130"/>
                    <a:pt x="21590" y="2170430"/>
                  </a:cubicBezTo>
                  <a:cubicBezTo>
                    <a:pt x="36830" y="2153920"/>
                    <a:pt x="73660" y="2139950"/>
                    <a:pt x="96520" y="2139950"/>
                  </a:cubicBezTo>
                  <a:cubicBezTo>
                    <a:pt x="114300" y="2139950"/>
                    <a:pt x="133350" y="2151380"/>
                    <a:pt x="146050" y="2162810"/>
                  </a:cubicBezTo>
                  <a:cubicBezTo>
                    <a:pt x="158750" y="2174240"/>
                    <a:pt x="170180" y="2193290"/>
                    <a:pt x="171450" y="2211070"/>
                  </a:cubicBezTo>
                  <a:cubicBezTo>
                    <a:pt x="172720" y="2232660"/>
                    <a:pt x="162560" y="2270760"/>
                    <a:pt x="146050" y="2287270"/>
                  </a:cubicBezTo>
                  <a:cubicBezTo>
                    <a:pt x="129540" y="2303780"/>
                    <a:pt x="90170" y="2311400"/>
                    <a:pt x="68580" y="2308860"/>
                  </a:cubicBezTo>
                  <a:cubicBezTo>
                    <a:pt x="50800" y="2306320"/>
                    <a:pt x="33020" y="2293620"/>
                    <a:pt x="21590" y="2280920"/>
                  </a:cubicBezTo>
                  <a:cubicBezTo>
                    <a:pt x="10160" y="2268220"/>
                    <a:pt x="2540" y="2247900"/>
                    <a:pt x="1270" y="2230120"/>
                  </a:cubicBezTo>
                  <a:cubicBezTo>
                    <a:pt x="0" y="2212340"/>
                    <a:pt x="5080" y="2190750"/>
                    <a:pt x="16510" y="2176780"/>
                  </a:cubicBezTo>
                  <a:cubicBezTo>
                    <a:pt x="30480" y="2160270"/>
                    <a:pt x="54610" y="2148840"/>
                    <a:pt x="86360" y="2139950"/>
                  </a:cubicBezTo>
                  <a:cubicBezTo>
                    <a:pt x="146050" y="2123440"/>
                    <a:pt x="287020" y="2122170"/>
                    <a:pt x="355600" y="2122170"/>
                  </a:cubicBezTo>
                  <a:cubicBezTo>
                    <a:pt x="398780" y="2122170"/>
                    <a:pt x="426720" y="2118360"/>
                    <a:pt x="459740" y="2129790"/>
                  </a:cubicBezTo>
                  <a:cubicBezTo>
                    <a:pt x="495300" y="2142490"/>
                    <a:pt x="523240" y="2189480"/>
                    <a:pt x="557530" y="2200910"/>
                  </a:cubicBezTo>
                  <a:cubicBezTo>
                    <a:pt x="588010" y="2211070"/>
                    <a:pt x="615950" y="2205990"/>
                    <a:pt x="652780" y="2199640"/>
                  </a:cubicBezTo>
                  <a:cubicBezTo>
                    <a:pt x="703580" y="2190750"/>
                    <a:pt x="760730" y="2160270"/>
                    <a:pt x="833120" y="2139950"/>
                  </a:cubicBezTo>
                  <a:cubicBezTo>
                    <a:pt x="942340" y="2109470"/>
                    <a:pt x="1132840" y="2045970"/>
                    <a:pt x="1244600" y="2044700"/>
                  </a:cubicBezTo>
                  <a:cubicBezTo>
                    <a:pt x="1319530" y="2043430"/>
                    <a:pt x="1362710" y="2080260"/>
                    <a:pt x="1435100" y="2085340"/>
                  </a:cubicBezTo>
                  <a:cubicBezTo>
                    <a:pt x="1531620" y="2091690"/>
                    <a:pt x="1664970" y="2085340"/>
                    <a:pt x="1771650" y="2056130"/>
                  </a:cubicBezTo>
                  <a:cubicBezTo>
                    <a:pt x="1879600" y="2026920"/>
                    <a:pt x="1972310" y="1951990"/>
                    <a:pt x="2078990" y="1908810"/>
                  </a:cubicBezTo>
                  <a:cubicBezTo>
                    <a:pt x="2189480" y="1863090"/>
                    <a:pt x="2335530" y="1851660"/>
                    <a:pt x="2425700" y="1790700"/>
                  </a:cubicBezTo>
                  <a:cubicBezTo>
                    <a:pt x="2503170" y="1738630"/>
                    <a:pt x="2540000" y="1648460"/>
                    <a:pt x="2600960" y="1584960"/>
                  </a:cubicBezTo>
                  <a:cubicBezTo>
                    <a:pt x="2658110" y="1525270"/>
                    <a:pt x="2725420" y="1461770"/>
                    <a:pt x="2777490" y="1422400"/>
                  </a:cubicBezTo>
                  <a:cubicBezTo>
                    <a:pt x="2814320" y="1395730"/>
                    <a:pt x="2844800" y="1375410"/>
                    <a:pt x="2877820" y="1362710"/>
                  </a:cubicBezTo>
                  <a:cubicBezTo>
                    <a:pt x="2907030" y="1352550"/>
                    <a:pt x="2929890" y="1350010"/>
                    <a:pt x="2965450" y="1348740"/>
                  </a:cubicBezTo>
                  <a:cubicBezTo>
                    <a:pt x="3020060" y="1346200"/>
                    <a:pt x="3091180" y="1362710"/>
                    <a:pt x="3172460" y="1366520"/>
                  </a:cubicBezTo>
                  <a:cubicBezTo>
                    <a:pt x="3286760" y="1371600"/>
                    <a:pt x="3501390" y="1379220"/>
                    <a:pt x="3587750" y="1363980"/>
                  </a:cubicBezTo>
                  <a:cubicBezTo>
                    <a:pt x="3628390" y="1356360"/>
                    <a:pt x="3644900" y="1352550"/>
                    <a:pt x="3674110" y="1332230"/>
                  </a:cubicBezTo>
                  <a:cubicBezTo>
                    <a:pt x="3716020" y="1303020"/>
                    <a:pt x="3757930" y="1220470"/>
                    <a:pt x="3802380" y="1181100"/>
                  </a:cubicBezTo>
                  <a:cubicBezTo>
                    <a:pt x="3839210" y="1148080"/>
                    <a:pt x="3877310" y="1122680"/>
                    <a:pt x="3916680" y="1103630"/>
                  </a:cubicBezTo>
                  <a:cubicBezTo>
                    <a:pt x="3953510" y="1085850"/>
                    <a:pt x="3983990" y="1074420"/>
                    <a:pt x="4030980" y="1065530"/>
                  </a:cubicBezTo>
                  <a:cubicBezTo>
                    <a:pt x="4104640" y="1051560"/>
                    <a:pt x="4197350" y="1052830"/>
                    <a:pt x="4319270" y="1049020"/>
                  </a:cubicBezTo>
                  <a:cubicBezTo>
                    <a:pt x="4530090" y="1042670"/>
                    <a:pt x="5050790" y="1052830"/>
                    <a:pt x="5184140" y="1047750"/>
                  </a:cubicBezTo>
                  <a:cubicBezTo>
                    <a:pt x="5223510" y="1046480"/>
                    <a:pt x="5233670" y="1047750"/>
                    <a:pt x="5261610" y="1042670"/>
                  </a:cubicBezTo>
                  <a:cubicBezTo>
                    <a:pt x="5295900" y="1035050"/>
                    <a:pt x="5337810" y="1016000"/>
                    <a:pt x="5373370" y="1003300"/>
                  </a:cubicBezTo>
                  <a:cubicBezTo>
                    <a:pt x="5407660" y="990600"/>
                    <a:pt x="5441950" y="984250"/>
                    <a:pt x="5473700" y="965200"/>
                  </a:cubicBezTo>
                  <a:cubicBezTo>
                    <a:pt x="5506720" y="944880"/>
                    <a:pt x="5543550" y="910590"/>
                    <a:pt x="5566410" y="882650"/>
                  </a:cubicBezTo>
                  <a:cubicBezTo>
                    <a:pt x="5585460" y="861060"/>
                    <a:pt x="5590540" y="848360"/>
                    <a:pt x="5608320" y="816610"/>
                  </a:cubicBezTo>
                  <a:cubicBezTo>
                    <a:pt x="5648960" y="741680"/>
                    <a:pt x="5716270" y="538480"/>
                    <a:pt x="5783580" y="422910"/>
                  </a:cubicBezTo>
                  <a:cubicBezTo>
                    <a:pt x="5842000" y="322580"/>
                    <a:pt x="5913120" y="227330"/>
                    <a:pt x="5977890" y="158750"/>
                  </a:cubicBezTo>
                  <a:cubicBezTo>
                    <a:pt x="6027420" y="106680"/>
                    <a:pt x="6078220" y="59690"/>
                    <a:pt x="6125210" y="36830"/>
                  </a:cubicBezTo>
                  <a:cubicBezTo>
                    <a:pt x="6160770" y="19050"/>
                    <a:pt x="6188710" y="17780"/>
                    <a:pt x="6229350" y="13970"/>
                  </a:cubicBezTo>
                  <a:cubicBezTo>
                    <a:pt x="6282690" y="8890"/>
                    <a:pt x="6362700" y="0"/>
                    <a:pt x="6418580" y="17780"/>
                  </a:cubicBezTo>
                  <a:cubicBezTo>
                    <a:pt x="6469381" y="34290"/>
                    <a:pt x="6512560" y="62230"/>
                    <a:pt x="6551931" y="106680"/>
                  </a:cubicBezTo>
                  <a:cubicBezTo>
                    <a:pt x="6604000" y="165100"/>
                    <a:pt x="6658610" y="299720"/>
                    <a:pt x="6681470" y="360680"/>
                  </a:cubicBezTo>
                  <a:cubicBezTo>
                    <a:pt x="6692900" y="392430"/>
                    <a:pt x="6689090" y="403860"/>
                    <a:pt x="6700520" y="436880"/>
                  </a:cubicBezTo>
                  <a:cubicBezTo>
                    <a:pt x="6723381" y="506730"/>
                    <a:pt x="6774181" y="648970"/>
                    <a:pt x="6833870" y="750570"/>
                  </a:cubicBezTo>
                  <a:cubicBezTo>
                    <a:pt x="6898640" y="861060"/>
                    <a:pt x="7020560" y="1010920"/>
                    <a:pt x="7081520" y="1071880"/>
                  </a:cubicBezTo>
                  <a:cubicBezTo>
                    <a:pt x="7110731" y="1101090"/>
                    <a:pt x="7133590" y="1106170"/>
                    <a:pt x="7155181" y="1127760"/>
                  </a:cubicBezTo>
                  <a:cubicBezTo>
                    <a:pt x="7175500" y="1148080"/>
                    <a:pt x="7184390" y="1184910"/>
                    <a:pt x="7207250" y="1196340"/>
                  </a:cubicBezTo>
                  <a:cubicBezTo>
                    <a:pt x="7230110" y="1207770"/>
                    <a:pt x="7260590" y="1189990"/>
                    <a:pt x="7291070" y="1200150"/>
                  </a:cubicBezTo>
                  <a:cubicBezTo>
                    <a:pt x="7336790" y="1215390"/>
                    <a:pt x="7390131" y="1276350"/>
                    <a:pt x="7446010" y="1301750"/>
                  </a:cubicBezTo>
                  <a:cubicBezTo>
                    <a:pt x="7503160" y="1327150"/>
                    <a:pt x="7560310" y="1339850"/>
                    <a:pt x="7628890" y="1350010"/>
                  </a:cubicBezTo>
                  <a:cubicBezTo>
                    <a:pt x="7715250" y="1362710"/>
                    <a:pt x="7837170" y="1360170"/>
                    <a:pt x="7926070" y="1358900"/>
                  </a:cubicBezTo>
                  <a:cubicBezTo>
                    <a:pt x="7998460" y="1357630"/>
                    <a:pt x="8044181" y="1346200"/>
                    <a:pt x="8121650" y="1346200"/>
                  </a:cubicBezTo>
                  <a:cubicBezTo>
                    <a:pt x="8232140" y="1347470"/>
                    <a:pt x="8459470" y="1357630"/>
                    <a:pt x="8526781" y="1377950"/>
                  </a:cubicBezTo>
                  <a:cubicBezTo>
                    <a:pt x="8550910" y="1385570"/>
                    <a:pt x="8562340" y="1390650"/>
                    <a:pt x="8572500" y="1403350"/>
                  </a:cubicBezTo>
                  <a:cubicBezTo>
                    <a:pt x="8582660" y="1416050"/>
                    <a:pt x="8590281" y="1435100"/>
                    <a:pt x="8590281" y="1451610"/>
                  </a:cubicBezTo>
                  <a:cubicBezTo>
                    <a:pt x="8590281" y="1468120"/>
                    <a:pt x="8583931" y="1489710"/>
                    <a:pt x="8571231" y="1501140"/>
                  </a:cubicBezTo>
                  <a:cubicBezTo>
                    <a:pt x="8557260" y="1515110"/>
                    <a:pt x="8506460" y="1524000"/>
                    <a:pt x="8506460" y="1524000"/>
                  </a:cubicBezTo>
                </a:path>
              </a:pathLst>
            </a:custGeom>
            <a:solidFill>
              <a:srgbClr val="E7191F"/>
            </a:solidFill>
            <a:ln>
              <a:noFill/>
            </a:ln>
          </p:spPr>
        </p:sp>
      </p:grpSp>
      <p:grpSp>
        <p:nvGrpSpPr>
          <p:cNvPr id="47" name="Group 47"/>
          <p:cNvGrpSpPr/>
          <p:nvPr/>
        </p:nvGrpSpPr>
        <p:grpSpPr>
          <a:xfrm>
            <a:off x="6534150" y="8071485"/>
            <a:ext cx="140970" cy="658178"/>
            <a:chOff x="0" y="0"/>
            <a:chExt cx="187960" cy="877570"/>
          </a:xfrm>
        </p:grpSpPr>
        <p:sp>
          <p:nvSpPr>
            <p:cNvPr id="48" name="Freeform 48"/>
            <p:cNvSpPr/>
            <p:nvPr/>
          </p:nvSpPr>
          <p:spPr>
            <a:xfrm>
              <a:off x="29210" y="49530"/>
              <a:ext cx="110490" cy="777240"/>
            </a:xfrm>
            <a:custGeom>
              <a:avLst/>
              <a:gdLst/>
              <a:ahLst/>
              <a:cxnLst/>
              <a:rect l="l" t="t" r="r" b="b"/>
              <a:pathLst>
                <a:path w="110490" h="777240">
                  <a:moveTo>
                    <a:pt x="71120" y="22860"/>
                  </a:moveTo>
                  <a:cubicBezTo>
                    <a:pt x="92710" y="361950"/>
                    <a:pt x="77470" y="641350"/>
                    <a:pt x="91440" y="711200"/>
                  </a:cubicBezTo>
                  <a:cubicBezTo>
                    <a:pt x="95250" y="732790"/>
                    <a:pt x="110490" y="739140"/>
                    <a:pt x="107950" y="750570"/>
                  </a:cubicBezTo>
                  <a:cubicBezTo>
                    <a:pt x="105410" y="760730"/>
                    <a:pt x="91440" y="777240"/>
                    <a:pt x="82550" y="777240"/>
                  </a:cubicBezTo>
                  <a:cubicBezTo>
                    <a:pt x="73660" y="777240"/>
                    <a:pt x="58420" y="759460"/>
                    <a:pt x="57150" y="750570"/>
                  </a:cubicBezTo>
                  <a:cubicBezTo>
                    <a:pt x="55880" y="744220"/>
                    <a:pt x="63500" y="734060"/>
                    <a:pt x="69850" y="730250"/>
                  </a:cubicBezTo>
                  <a:cubicBezTo>
                    <a:pt x="77470" y="726440"/>
                    <a:pt x="93980" y="727710"/>
                    <a:pt x="100330" y="732790"/>
                  </a:cubicBezTo>
                  <a:cubicBezTo>
                    <a:pt x="106680" y="737870"/>
                    <a:pt x="109220" y="755650"/>
                    <a:pt x="105410" y="763270"/>
                  </a:cubicBezTo>
                  <a:cubicBezTo>
                    <a:pt x="102870" y="769620"/>
                    <a:pt x="92710" y="777240"/>
                    <a:pt x="85090" y="777240"/>
                  </a:cubicBezTo>
                  <a:cubicBezTo>
                    <a:pt x="77470" y="777240"/>
                    <a:pt x="66040" y="770890"/>
                    <a:pt x="58420" y="762000"/>
                  </a:cubicBezTo>
                  <a:cubicBezTo>
                    <a:pt x="49530" y="750570"/>
                    <a:pt x="45720" y="739140"/>
                    <a:pt x="40640" y="712470"/>
                  </a:cubicBezTo>
                  <a:cubicBezTo>
                    <a:pt x="22860" y="615950"/>
                    <a:pt x="0" y="105410"/>
                    <a:pt x="21590" y="29210"/>
                  </a:cubicBezTo>
                  <a:cubicBezTo>
                    <a:pt x="26670" y="12700"/>
                    <a:pt x="33020" y="2540"/>
                    <a:pt x="40640" y="1270"/>
                  </a:cubicBezTo>
                  <a:cubicBezTo>
                    <a:pt x="49530" y="0"/>
                    <a:pt x="71120" y="22860"/>
                    <a:pt x="71120" y="22860"/>
                  </a:cubicBezTo>
                </a:path>
              </a:pathLst>
            </a:custGeom>
            <a:solidFill>
              <a:srgbClr val="2D90EB"/>
            </a:solidFill>
            <a:ln>
              <a:noFill/>
            </a:ln>
          </p:spPr>
        </p:sp>
      </p:grpSp>
      <p:sp>
        <p:nvSpPr>
          <p:cNvPr id="53" name="Freeform 5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8"/>
            <a:stretch>
              <a:fillRect/>
            </a:stretch>
          </a:blipFill>
        </p:spPr>
      </p:sp>
      <p:sp>
        <p:nvSpPr>
          <p:cNvPr id="5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5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
        <p:nvSpPr>
          <p:cNvPr id="56" name="원형 화살표 55"/>
          <p:cNvSpPr/>
          <p:nvPr/>
        </p:nvSpPr>
        <p:spPr>
          <a:xfrm rot="20876118" flipH="1">
            <a:off x="1147563" y="6696858"/>
            <a:ext cx="7822964" cy="2514600"/>
          </a:xfrm>
          <a:prstGeom prst="circularArrow">
            <a:avLst>
              <a:gd name="adj1" fmla="val 4435"/>
              <a:gd name="adj2" fmla="val 831533"/>
              <a:gd name="adj3" fmla="val 19487277"/>
              <a:gd name="adj4" fmla="val 10821016"/>
              <a:gd name="adj5" fmla="val 1385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sp>
        <p:nvSpPr>
          <p:cNvPr id="57" name="TextBox 45"/>
          <p:cNvSpPr txBox="1"/>
          <p:nvPr/>
        </p:nvSpPr>
        <p:spPr>
          <a:xfrm>
            <a:off x="3953440" y="4408168"/>
            <a:ext cx="2589163" cy="752578"/>
          </a:xfrm>
          <a:prstGeom prst="rect">
            <a:avLst/>
          </a:prstGeom>
        </p:spPr>
        <p:txBody>
          <a:bodyPr lIns="0" tIns="0" rIns="0" bIns="0" rtlCol="0" anchor="t">
            <a:spAutoFit/>
          </a:bodyPr>
          <a:lstStyle/>
          <a:p>
            <a:pPr algn="ctr">
              <a:lnSpc>
                <a:spcPts val="6720"/>
              </a:lnSpc>
              <a:spcBef>
                <a:spcPct val="0"/>
              </a:spcBef>
            </a:pPr>
            <a:r>
              <a:rPr lang="en-US" sz="3600" dirty="0">
                <a:solidFill>
                  <a:srgbClr val="000000"/>
                </a:solidFill>
                <a:latin typeface="Times New Roman Bold"/>
              </a:rPr>
              <a:t>[ SoftMax ]</a:t>
            </a:r>
          </a:p>
        </p:txBody>
      </p:sp>
      <p:sp>
        <p:nvSpPr>
          <p:cNvPr id="58" name="TextBox 46"/>
          <p:cNvSpPr txBox="1"/>
          <p:nvPr/>
        </p:nvSpPr>
        <p:spPr>
          <a:xfrm>
            <a:off x="6480618" y="3658720"/>
            <a:ext cx="2360072" cy="629981"/>
          </a:xfrm>
          <a:prstGeom prst="rect">
            <a:avLst/>
          </a:prstGeom>
        </p:spPr>
        <p:txBody>
          <a:bodyPr wrap="square" lIns="0" tIns="0" rIns="0" bIns="0" rtlCol="0" anchor="t">
            <a:spAutoFit/>
          </a:bodyPr>
          <a:lstStyle/>
          <a:p>
            <a:pPr algn="ctr">
              <a:lnSpc>
                <a:spcPts val="5760"/>
              </a:lnSpc>
              <a:spcBef>
                <a:spcPct val="0"/>
              </a:spcBef>
            </a:pPr>
            <a:r>
              <a:rPr lang="en-US" sz="2400" dirty="0">
                <a:solidFill>
                  <a:srgbClr val="000000"/>
                </a:solidFill>
                <a:latin typeface="Times New Roman Bold"/>
              </a:rPr>
              <a:t>action start</a:t>
            </a:r>
          </a:p>
        </p:txBody>
      </p:sp>
      <p:cxnSp>
        <p:nvCxnSpPr>
          <p:cNvPr id="59" name="직선 연결선 58"/>
          <p:cNvCxnSpPr/>
          <p:nvPr/>
        </p:nvCxnSpPr>
        <p:spPr>
          <a:xfrm>
            <a:off x="6703328" y="1646032"/>
            <a:ext cx="7825" cy="6359391"/>
          </a:xfrm>
          <a:prstGeom prst="line">
            <a:avLst/>
          </a:prstGeom>
          <a:ln w="57150">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5" name="Group 5"/>
          <p:cNvGrpSpPr/>
          <p:nvPr/>
        </p:nvGrpSpPr>
        <p:grpSpPr>
          <a:xfrm>
            <a:off x="417752" y="8009168"/>
            <a:ext cx="17249838" cy="1627015"/>
            <a:chOff x="27" y="0"/>
            <a:chExt cx="22999784" cy="2169352"/>
          </a:xfrm>
        </p:grpSpPr>
        <p:sp>
          <p:nvSpPr>
            <p:cNvPr id="6" name="AutoShape 6"/>
            <p:cNvSpPr/>
            <p:nvPr/>
          </p:nvSpPr>
          <p:spPr>
            <a:xfrm>
              <a:off x="27" y="1647028"/>
              <a:ext cx="22999784" cy="19850"/>
            </a:xfrm>
            <a:prstGeom prst="line">
              <a:avLst/>
            </a:prstGeom>
            <a:ln w="63500" cap="rnd">
              <a:solidFill>
                <a:srgbClr val="000000"/>
              </a:solidFill>
              <a:prstDash val="solid"/>
              <a:headEnd type="none" w="sm" len="sm"/>
              <a:tailEnd type="arrow" w="med" len="sm"/>
            </a:ln>
          </p:spPr>
        </p:sp>
        <p:sp>
          <p:nvSpPr>
            <p:cNvPr id="7" name="Freeform 7"/>
            <p:cNvSpPr/>
            <p:nvPr/>
          </p:nvSpPr>
          <p:spPr>
            <a:xfrm>
              <a:off x="27"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2"/>
              <a:stretch>
                <a:fillRect l="-10229" r="-12274"/>
              </a:stretch>
            </a:blipFill>
          </p:spPr>
        </p:sp>
        <p:sp>
          <p:nvSpPr>
            <p:cNvPr id="8" name="Freeform 8"/>
            <p:cNvSpPr/>
            <p:nvPr/>
          </p:nvSpPr>
          <p:spPr>
            <a:xfrm>
              <a:off x="210879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9" name="Freeform 9"/>
            <p:cNvSpPr/>
            <p:nvPr/>
          </p:nvSpPr>
          <p:spPr>
            <a:xfrm>
              <a:off x="4214402"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0" name="Freeform 10"/>
            <p:cNvSpPr/>
            <p:nvPr/>
          </p:nvSpPr>
          <p:spPr>
            <a:xfrm>
              <a:off x="6320014"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2"/>
              <a:stretch>
                <a:fillRect l="-10229" r="-12274"/>
              </a:stretch>
            </a:blipFill>
          </p:spPr>
        </p:sp>
        <p:sp>
          <p:nvSpPr>
            <p:cNvPr id="11" name="Freeform 11"/>
            <p:cNvSpPr/>
            <p:nvPr/>
          </p:nvSpPr>
          <p:spPr>
            <a:xfrm>
              <a:off x="8425626"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2" name="Freeform 12"/>
            <p:cNvSpPr/>
            <p:nvPr/>
          </p:nvSpPr>
          <p:spPr>
            <a:xfrm>
              <a:off x="10531238"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3" name="Freeform 13"/>
            <p:cNvSpPr/>
            <p:nvPr/>
          </p:nvSpPr>
          <p:spPr>
            <a:xfrm>
              <a:off x="12636850"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3"/>
              <a:stretch>
                <a:fillRect t="-3600" r="-26999"/>
              </a:stretch>
            </a:blipFill>
          </p:spPr>
        </p:sp>
        <p:sp>
          <p:nvSpPr>
            <p:cNvPr id="14" name="Freeform 14"/>
            <p:cNvSpPr/>
            <p:nvPr/>
          </p:nvSpPr>
          <p:spPr>
            <a:xfrm>
              <a:off x="14742462" y="0"/>
              <a:ext cx="1940512" cy="1249556"/>
            </a:xfrm>
            <a:custGeom>
              <a:avLst/>
              <a:gdLst/>
              <a:ahLst/>
              <a:cxnLst/>
              <a:rect l="l" t="t" r="r" b="b"/>
              <a:pathLst>
                <a:path w="1940512" h="1249556">
                  <a:moveTo>
                    <a:pt x="0" y="0"/>
                  </a:moveTo>
                  <a:lnTo>
                    <a:pt x="1940513" y="0"/>
                  </a:lnTo>
                  <a:lnTo>
                    <a:pt x="1940513" y="1249556"/>
                  </a:lnTo>
                  <a:lnTo>
                    <a:pt x="0" y="1249556"/>
                  </a:lnTo>
                  <a:lnTo>
                    <a:pt x="0" y="0"/>
                  </a:lnTo>
                  <a:close/>
                </a:path>
              </a:pathLst>
            </a:custGeom>
            <a:blipFill>
              <a:blip r:embed="rId4"/>
              <a:stretch>
                <a:fillRect l="-4849" r="-17348"/>
              </a:stretch>
            </a:blipFill>
          </p:spPr>
        </p:sp>
        <p:sp>
          <p:nvSpPr>
            <p:cNvPr id="15" name="Freeform 15"/>
            <p:cNvSpPr/>
            <p:nvPr/>
          </p:nvSpPr>
          <p:spPr>
            <a:xfrm>
              <a:off x="16848075"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4"/>
              <a:stretch>
                <a:fillRect l="-4849" r="-17348"/>
              </a:stretch>
            </a:blipFill>
          </p:spPr>
        </p:sp>
        <p:sp>
          <p:nvSpPr>
            <p:cNvPr id="16" name="Freeform 16"/>
            <p:cNvSpPr/>
            <p:nvPr/>
          </p:nvSpPr>
          <p:spPr>
            <a:xfrm>
              <a:off x="18953687"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7" name="Freeform 17"/>
            <p:cNvSpPr/>
            <p:nvPr/>
          </p:nvSpPr>
          <p:spPr>
            <a:xfrm>
              <a:off x="21059299" y="0"/>
              <a:ext cx="1940512" cy="1249556"/>
            </a:xfrm>
            <a:custGeom>
              <a:avLst/>
              <a:gdLst/>
              <a:ahLst/>
              <a:cxnLst/>
              <a:rect l="l" t="t" r="r" b="b"/>
              <a:pathLst>
                <a:path w="1940512" h="1249556">
                  <a:moveTo>
                    <a:pt x="0" y="0"/>
                  </a:moveTo>
                  <a:lnTo>
                    <a:pt x="1940512" y="0"/>
                  </a:lnTo>
                  <a:lnTo>
                    <a:pt x="1940512" y="1249556"/>
                  </a:lnTo>
                  <a:lnTo>
                    <a:pt x="0" y="1249556"/>
                  </a:lnTo>
                  <a:lnTo>
                    <a:pt x="0" y="0"/>
                  </a:lnTo>
                  <a:close/>
                </a:path>
              </a:pathLst>
            </a:custGeom>
            <a:blipFill>
              <a:blip r:embed="rId5"/>
              <a:stretch>
                <a:fillRect l="-4402" r="-17393"/>
              </a:stretch>
            </a:blipFill>
          </p:spPr>
        </p:sp>
        <p:sp>
          <p:nvSpPr>
            <p:cNvPr id="18" name="TextBox 18"/>
            <p:cNvSpPr txBox="1"/>
            <p:nvPr/>
          </p:nvSpPr>
          <p:spPr>
            <a:xfrm>
              <a:off x="9095750" y="1724786"/>
              <a:ext cx="4977675" cy="444566"/>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grpSp>
      <p:sp>
        <p:nvSpPr>
          <p:cNvPr id="20" name="AutoShape 20"/>
          <p:cNvSpPr/>
          <p:nvPr/>
        </p:nvSpPr>
        <p:spPr>
          <a:xfrm flipH="1">
            <a:off x="8993847" y="3824866"/>
            <a:ext cx="6805128" cy="40781"/>
          </a:xfrm>
          <a:prstGeom prst="line">
            <a:avLst/>
          </a:prstGeom>
          <a:ln w="66675" cap="flat">
            <a:solidFill>
              <a:srgbClr val="000000"/>
            </a:solidFill>
            <a:prstDash val="solid"/>
            <a:headEnd type="none" w="sm" len="sm"/>
            <a:tailEnd type="arrow" w="med" len="sm"/>
          </a:ln>
        </p:spPr>
      </p:sp>
      <p:sp>
        <p:nvSpPr>
          <p:cNvPr id="21" name="AutoShape 21"/>
          <p:cNvSpPr/>
          <p:nvPr/>
        </p:nvSpPr>
        <p:spPr>
          <a:xfrm flipV="1">
            <a:off x="15832313" y="1126619"/>
            <a:ext cx="0" cy="2698246"/>
          </a:xfrm>
          <a:prstGeom prst="line">
            <a:avLst/>
          </a:prstGeom>
          <a:ln w="66675" cap="flat">
            <a:solidFill>
              <a:srgbClr val="000000"/>
            </a:solidFill>
            <a:prstDash val="solid"/>
            <a:headEnd type="none" w="sm" len="sm"/>
            <a:tailEnd type="arrow" w="med" len="sm"/>
          </a:ln>
        </p:spPr>
      </p:sp>
      <p:grpSp>
        <p:nvGrpSpPr>
          <p:cNvPr id="22" name="Group 22"/>
          <p:cNvGrpSpPr/>
          <p:nvPr/>
        </p:nvGrpSpPr>
        <p:grpSpPr>
          <a:xfrm>
            <a:off x="6548438" y="8011478"/>
            <a:ext cx="114300" cy="451485"/>
            <a:chOff x="0" y="0"/>
            <a:chExt cx="152400" cy="601980"/>
          </a:xfrm>
        </p:grpSpPr>
        <p:sp>
          <p:nvSpPr>
            <p:cNvPr id="23" name="Freeform 23"/>
            <p:cNvSpPr/>
            <p:nvPr/>
          </p:nvSpPr>
          <p:spPr>
            <a:xfrm>
              <a:off x="26670" y="50800"/>
              <a:ext cx="74930" cy="501650"/>
            </a:xfrm>
            <a:custGeom>
              <a:avLst/>
              <a:gdLst/>
              <a:ahLst/>
              <a:cxnLst/>
              <a:rect l="l" t="t" r="r" b="b"/>
              <a:pathLst>
                <a:path w="74930" h="501650">
                  <a:moveTo>
                    <a:pt x="74930" y="25400"/>
                  </a:moveTo>
                  <a:cubicBezTo>
                    <a:pt x="68580" y="491490"/>
                    <a:pt x="57150" y="499110"/>
                    <a:pt x="48260" y="500380"/>
                  </a:cubicBezTo>
                  <a:cubicBezTo>
                    <a:pt x="41910" y="501650"/>
                    <a:pt x="30480" y="494030"/>
                    <a:pt x="27940" y="487680"/>
                  </a:cubicBezTo>
                  <a:cubicBezTo>
                    <a:pt x="24130" y="480060"/>
                    <a:pt x="26670" y="463550"/>
                    <a:pt x="31750" y="457200"/>
                  </a:cubicBezTo>
                  <a:cubicBezTo>
                    <a:pt x="36830" y="450850"/>
                    <a:pt x="54610" y="448310"/>
                    <a:pt x="62230" y="452120"/>
                  </a:cubicBezTo>
                  <a:cubicBezTo>
                    <a:pt x="68580" y="454660"/>
                    <a:pt x="74930" y="464820"/>
                    <a:pt x="74930" y="472440"/>
                  </a:cubicBezTo>
                  <a:cubicBezTo>
                    <a:pt x="73660" y="481330"/>
                    <a:pt x="59690" y="500380"/>
                    <a:pt x="50800" y="500380"/>
                  </a:cubicBezTo>
                  <a:cubicBezTo>
                    <a:pt x="41910" y="500380"/>
                    <a:pt x="30480" y="491490"/>
                    <a:pt x="24130" y="474980"/>
                  </a:cubicBezTo>
                  <a:cubicBezTo>
                    <a:pt x="0" y="419100"/>
                    <a:pt x="2540" y="81280"/>
                    <a:pt x="24130" y="25400"/>
                  </a:cubicBezTo>
                  <a:cubicBezTo>
                    <a:pt x="30480" y="10160"/>
                    <a:pt x="39370" y="0"/>
                    <a:pt x="46990" y="0"/>
                  </a:cubicBezTo>
                  <a:cubicBezTo>
                    <a:pt x="55880" y="0"/>
                    <a:pt x="74930" y="25400"/>
                    <a:pt x="74930" y="25400"/>
                  </a:cubicBezTo>
                </a:path>
              </a:pathLst>
            </a:custGeom>
            <a:solidFill>
              <a:srgbClr val="2D90EB"/>
            </a:solidFill>
            <a:ln>
              <a:noFill/>
            </a:ln>
          </p:spPr>
        </p:sp>
      </p:grpSp>
      <p:sp>
        <p:nvSpPr>
          <p:cNvPr id="24" name="Freeform 24"/>
          <p:cNvSpPr/>
          <p:nvPr/>
        </p:nvSpPr>
        <p:spPr>
          <a:xfrm>
            <a:off x="8435550" y="5429031"/>
            <a:ext cx="1116195" cy="788505"/>
          </a:xfrm>
          <a:custGeom>
            <a:avLst/>
            <a:gdLst/>
            <a:ahLst/>
            <a:cxnLst/>
            <a:rect l="l" t="t" r="r" b="b"/>
            <a:pathLst>
              <a:path w="1116195" h="788505">
                <a:moveTo>
                  <a:pt x="0" y="0"/>
                </a:moveTo>
                <a:lnTo>
                  <a:pt x="1116195" y="0"/>
                </a:lnTo>
                <a:lnTo>
                  <a:pt x="1116195" y="788505"/>
                </a:lnTo>
                <a:lnTo>
                  <a:pt x="0" y="788505"/>
                </a:lnTo>
                <a:lnTo>
                  <a:pt x="0" y="0"/>
                </a:lnTo>
                <a:close/>
              </a:path>
            </a:pathLst>
          </a:custGeom>
          <a:blipFill>
            <a:blip r:embed="rId6"/>
            <a:stretch>
              <a:fillRect/>
            </a:stretch>
          </a:blipFill>
        </p:spPr>
      </p:sp>
      <p:grpSp>
        <p:nvGrpSpPr>
          <p:cNvPr id="25" name="Group 25"/>
          <p:cNvGrpSpPr/>
          <p:nvPr/>
        </p:nvGrpSpPr>
        <p:grpSpPr>
          <a:xfrm>
            <a:off x="6534150" y="8071485"/>
            <a:ext cx="140970" cy="658178"/>
            <a:chOff x="0" y="0"/>
            <a:chExt cx="187960" cy="877570"/>
          </a:xfrm>
        </p:grpSpPr>
        <p:sp>
          <p:nvSpPr>
            <p:cNvPr id="26" name="Freeform 26"/>
            <p:cNvSpPr/>
            <p:nvPr/>
          </p:nvSpPr>
          <p:spPr>
            <a:xfrm>
              <a:off x="29210" y="49530"/>
              <a:ext cx="110490" cy="777240"/>
            </a:xfrm>
            <a:custGeom>
              <a:avLst/>
              <a:gdLst/>
              <a:ahLst/>
              <a:cxnLst/>
              <a:rect l="l" t="t" r="r" b="b"/>
              <a:pathLst>
                <a:path w="110490" h="777240">
                  <a:moveTo>
                    <a:pt x="71120" y="22860"/>
                  </a:moveTo>
                  <a:cubicBezTo>
                    <a:pt x="92710" y="361950"/>
                    <a:pt x="77470" y="641350"/>
                    <a:pt x="91440" y="711200"/>
                  </a:cubicBezTo>
                  <a:cubicBezTo>
                    <a:pt x="95250" y="732790"/>
                    <a:pt x="110490" y="739140"/>
                    <a:pt x="107950" y="750570"/>
                  </a:cubicBezTo>
                  <a:cubicBezTo>
                    <a:pt x="105410" y="760730"/>
                    <a:pt x="91440" y="777240"/>
                    <a:pt x="82550" y="777240"/>
                  </a:cubicBezTo>
                  <a:cubicBezTo>
                    <a:pt x="73660" y="777240"/>
                    <a:pt x="58420" y="759460"/>
                    <a:pt x="57150" y="750570"/>
                  </a:cubicBezTo>
                  <a:cubicBezTo>
                    <a:pt x="55880" y="744220"/>
                    <a:pt x="63500" y="734060"/>
                    <a:pt x="69850" y="730250"/>
                  </a:cubicBezTo>
                  <a:cubicBezTo>
                    <a:pt x="77470" y="726440"/>
                    <a:pt x="93980" y="727710"/>
                    <a:pt x="100330" y="732790"/>
                  </a:cubicBezTo>
                  <a:cubicBezTo>
                    <a:pt x="106680" y="737870"/>
                    <a:pt x="109220" y="755650"/>
                    <a:pt x="105410" y="763270"/>
                  </a:cubicBezTo>
                  <a:cubicBezTo>
                    <a:pt x="102870" y="769620"/>
                    <a:pt x="92710" y="777240"/>
                    <a:pt x="85090" y="777240"/>
                  </a:cubicBezTo>
                  <a:cubicBezTo>
                    <a:pt x="77470" y="777240"/>
                    <a:pt x="66040" y="770890"/>
                    <a:pt x="58420" y="762000"/>
                  </a:cubicBezTo>
                  <a:cubicBezTo>
                    <a:pt x="49530" y="750570"/>
                    <a:pt x="45720" y="739140"/>
                    <a:pt x="40640" y="712470"/>
                  </a:cubicBezTo>
                  <a:cubicBezTo>
                    <a:pt x="22860" y="615950"/>
                    <a:pt x="0" y="105410"/>
                    <a:pt x="21590" y="29210"/>
                  </a:cubicBezTo>
                  <a:cubicBezTo>
                    <a:pt x="26670" y="12700"/>
                    <a:pt x="33020" y="2540"/>
                    <a:pt x="40640" y="1270"/>
                  </a:cubicBezTo>
                  <a:cubicBezTo>
                    <a:pt x="49530" y="0"/>
                    <a:pt x="71120" y="22860"/>
                    <a:pt x="71120" y="22860"/>
                  </a:cubicBezTo>
                </a:path>
              </a:pathLst>
            </a:custGeom>
            <a:solidFill>
              <a:srgbClr val="2D90EB"/>
            </a:solidFill>
            <a:ln>
              <a:noFill/>
            </a:ln>
          </p:spPr>
        </p:sp>
      </p:grpSp>
      <p:sp>
        <p:nvSpPr>
          <p:cNvPr id="27" name="Freeform 27"/>
          <p:cNvSpPr/>
          <p:nvPr/>
        </p:nvSpPr>
        <p:spPr>
          <a:xfrm>
            <a:off x="10871587" y="5380752"/>
            <a:ext cx="4927388" cy="836783"/>
          </a:xfrm>
          <a:custGeom>
            <a:avLst/>
            <a:gdLst/>
            <a:ahLst/>
            <a:cxnLst/>
            <a:rect l="l" t="t" r="r" b="b"/>
            <a:pathLst>
              <a:path w="4927388" h="836783">
                <a:moveTo>
                  <a:pt x="0" y="0"/>
                </a:moveTo>
                <a:lnTo>
                  <a:pt x="4927388" y="0"/>
                </a:lnTo>
                <a:lnTo>
                  <a:pt x="4927388" y="836784"/>
                </a:lnTo>
                <a:lnTo>
                  <a:pt x="0" y="836784"/>
                </a:lnTo>
                <a:lnTo>
                  <a:pt x="0" y="0"/>
                </a:lnTo>
                <a:close/>
              </a:path>
            </a:pathLst>
          </a:custGeom>
          <a:blipFill>
            <a:blip r:embed="rId7"/>
            <a:stretch>
              <a:fillRect t="-9456"/>
            </a:stretch>
          </a:blipFill>
        </p:spPr>
      </p:sp>
      <p:sp>
        <p:nvSpPr>
          <p:cNvPr id="29" name="TextBox 29"/>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29</a:t>
            </a:r>
            <a:endParaRPr lang="en-US" sz="3200" dirty="0">
              <a:solidFill>
                <a:srgbClr val="000000"/>
              </a:solidFill>
              <a:latin typeface="Times New Roman"/>
            </a:endParaRPr>
          </a:p>
        </p:txBody>
      </p:sp>
      <p:sp>
        <p:nvSpPr>
          <p:cNvPr id="30" name="TextBox 30"/>
          <p:cNvSpPr txBox="1"/>
          <p:nvPr/>
        </p:nvSpPr>
        <p:spPr>
          <a:xfrm>
            <a:off x="8868865" y="6330315"/>
            <a:ext cx="270718" cy="1341755"/>
          </a:xfrm>
          <a:prstGeom prst="rect">
            <a:avLst/>
          </a:prstGeom>
        </p:spPr>
        <p:txBody>
          <a:bodyPr lIns="0" tIns="0" rIns="0" bIns="0" rtlCol="0" anchor="t">
            <a:spAutoFit/>
          </a:bodyPr>
          <a:lstStyle/>
          <a:p>
            <a:pPr algn="ctr">
              <a:lnSpc>
                <a:spcPts val="10239"/>
              </a:lnSpc>
              <a:spcBef>
                <a:spcPct val="0"/>
              </a:spcBef>
            </a:pPr>
            <a:r>
              <a:rPr lang="en-US" sz="6399">
                <a:solidFill>
                  <a:srgbClr val="000000"/>
                </a:solidFill>
                <a:latin typeface="Times New Roman Bold"/>
              </a:rPr>
              <a:t>t</a:t>
            </a:r>
          </a:p>
        </p:txBody>
      </p:sp>
      <p:sp>
        <p:nvSpPr>
          <p:cNvPr id="31" name="TextBox 31"/>
          <p:cNvSpPr txBox="1"/>
          <p:nvPr/>
        </p:nvSpPr>
        <p:spPr>
          <a:xfrm>
            <a:off x="9614508" y="5335521"/>
            <a:ext cx="1280187" cy="882015"/>
          </a:xfrm>
          <a:prstGeom prst="rect">
            <a:avLst/>
          </a:prstGeom>
        </p:spPr>
        <p:txBody>
          <a:bodyPr lIns="0" tIns="0" rIns="0" bIns="0" rtlCol="0" anchor="t">
            <a:spAutoFit/>
          </a:bodyPr>
          <a:lstStyle/>
          <a:p>
            <a:pPr algn="ctr">
              <a:lnSpc>
                <a:spcPts val="6720"/>
              </a:lnSpc>
              <a:spcBef>
                <a:spcPct val="0"/>
              </a:spcBef>
            </a:pPr>
            <a:r>
              <a:rPr lang="en-US" sz="4200">
                <a:solidFill>
                  <a:srgbClr val="000000"/>
                </a:solidFill>
                <a:latin typeface="Times New Roman Bold"/>
              </a:rPr>
              <a:t>+</a:t>
            </a:r>
          </a:p>
        </p:txBody>
      </p:sp>
      <p:grpSp>
        <p:nvGrpSpPr>
          <p:cNvPr id="58" name="Group 58"/>
          <p:cNvGrpSpPr/>
          <p:nvPr/>
        </p:nvGrpSpPr>
        <p:grpSpPr>
          <a:xfrm>
            <a:off x="8701088" y="1298258"/>
            <a:ext cx="7157085" cy="2068830"/>
            <a:chOff x="0" y="0"/>
            <a:chExt cx="9542780" cy="2758440"/>
          </a:xfrm>
        </p:grpSpPr>
        <p:sp>
          <p:nvSpPr>
            <p:cNvPr id="59" name="Freeform 59"/>
            <p:cNvSpPr/>
            <p:nvPr/>
          </p:nvSpPr>
          <p:spPr>
            <a:xfrm>
              <a:off x="50800" y="44450"/>
              <a:ext cx="9442450" cy="2665730"/>
            </a:xfrm>
            <a:custGeom>
              <a:avLst/>
              <a:gdLst/>
              <a:ahLst/>
              <a:cxnLst/>
              <a:rect l="l" t="t" r="r" b="b"/>
              <a:pathLst>
                <a:path w="9442450" h="2665730">
                  <a:moveTo>
                    <a:pt x="15240" y="2547620"/>
                  </a:moveTo>
                  <a:cubicBezTo>
                    <a:pt x="214630" y="2332990"/>
                    <a:pt x="238760" y="2316480"/>
                    <a:pt x="280670" y="2289810"/>
                  </a:cubicBezTo>
                  <a:cubicBezTo>
                    <a:pt x="337820" y="2252980"/>
                    <a:pt x="414020" y="2205990"/>
                    <a:pt x="497840" y="2175510"/>
                  </a:cubicBezTo>
                  <a:cubicBezTo>
                    <a:pt x="600710" y="2138680"/>
                    <a:pt x="759460" y="2127250"/>
                    <a:pt x="857250" y="2101850"/>
                  </a:cubicBezTo>
                  <a:cubicBezTo>
                    <a:pt x="927100" y="2084070"/>
                    <a:pt x="976630" y="2075180"/>
                    <a:pt x="1033780" y="2048510"/>
                  </a:cubicBezTo>
                  <a:cubicBezTo>
                    <a:pt x="1096010" y="2019300"/>
                    <a:pt x="1155700" y="1977390"/>
                    <a:pt x="1215390" y="1927860"/>
                  </a:cubicBezTo>
                  <a:cubicBezTo>
                    <a:pt x="1283970" y="1869440"/>
                    <a:pt x="1347470" y="1780540"/>
                    <a:pt x="1418590" y="1715770"/>
                  </a:cubicBezTo>
                  <a:cubicBezTo>
                    <a:pt x="1487170" y="1653540"/>
                    <a:pt x="1559560" y="1590040"/>
                    <a:pt x="1635760" y="1544320"/>
                  </a:cubicBezTo>
                  <a:cubicBezTo>
                    <a:pt x="1706880" y="1501140"/>
                    <a:pt x="1780540" y="1469390"/>
                    <a:pt x="1858010" y="1446530"/>
                  </a:cubicBezTo>
                  <a:cubicBezTo>
                    <a:pt x="1936750" y="1423670"/>
                    <a:pt x="2000250" y="1416050"/>
                    <a:pt x="2105660" y="1408430"/>
                  </a:cubicBezTo>
                  <a:cubicBezTo>
                    <a:pt x="2287270" y="1394460"/>
                    <a:pt x="2706370" y="1403350"/>
                    <a:pt x="2852420" y="1409700"/>
                  </a:cubicBezTo>
                  <a:cubicBezTo>
                    <a:pt x="2913380" y="1412240"/>
                    <a:pt x="2938780" y="1412240"/>
                    <a:pt x="2981960" y="1419860"/>
                  </a:cubicBezTo>
                  <a:cubicBezTo>
                    <a:pt x="3026410" y="1427480"/>
                    <a:pt x="3072130" y="1441450"/>
                    <a:pt x="3115310" y="1456690"/>
                  </a:cubicBezTo>
                  <a:cubicBezTo>
                    <a:pt x="3158490" y="1471930"/>
                    <a:pt x="3191510" y="1482090"/>
                    <a:pt x="3241040" y="1510030"/>
                  </a:cubicBezTo>
                  <a:cubicBezTo>
                    <a:pt x="3326130" y="1557020"/>
                    <a:pt x="3472180" y="1664970"/>
                    <a:pt x="3568700" y="1737360"/>
                  </a:cubicBezTo>
                  <a:cubicBezTo>
                    <a:pt x="3649980" y="1798320"/>
                    <a:pt x="3709670" y="1863090"/>
                    <a:pt x="3784600" y="1912620"/>
                  </a:cubicBezTo>
                  <a:cubicBezTo>
                    <a:pt x="3856990" y="1959610"/>
                    <a:pt x="3935730" y="2010410"/>
                    <a:pt x="4010660" y="2026920"/>
                  </a:cubicBezTo>
                  <a:cubicBezTo>
                    <a:pt x="4076700" y="2042160"/>
                    <a:pt x="4142740" y="2037080"/>
                    <a:pt x="4206240" y="2023110"/>
                  </a:cubicBezTo>
                  <a:cubicBezTo>
                    <a:pt x="4271010" y="2009140"/>
                    <a:pt x="4326890" y="1960880"/>
                    <a:pt x="4396740" y="1943100"/>
                  </a:cubicBezTo>
                  <a:cubicBezTo>
                    <a:pt x="4475480" y="1922780"/>
                    <a:pt x="4566920" y="1922780"/>
                    <a:pt x="4657090" y="1917700"/>
                  </a:cubicBezTo>
                  <a:cubicBezTo>
                    <a:pt x="4753610" y="1912620"/>
                    <a:pt x="4874260" y="1912620"/>
                    <a:pt x="4955540" y="1916430"/>
                  </a:cubicBezTo>
                  <a:cubicBezTo>
                    <a:pt x="5012690" y="1918970"/>
                    <a:pt x="5044440" y="1920240"/>
                    <a:pt x="5101590" y="1929130"/>
                  </a:cubicBezTo>
                  <a:cubicBezTo>
                    <a:pt x="5186680" y="1943100"/>
                    <a:pt x="5303520" y="1990090"/>
                    <a:pt x="5412740" y="2005330"/>
                  </a:cubicBezTo>
                  <a:cubicBezTo>
                    <a:pt x="5530850" y="2021840"/>
                    <a:pt x="5687060" y="2005330"/>
                    <a:pt x="5788660" y="2015490"/>
                  </a:cubicBezTo>
                  <a:cubicBezTo>
                    <a:pt x="5858510" y="2021840"/>
                    <a:pt x="5910580" y="2033270"/>
                    <a:pt x="5965190" y="2045970"/>
                  </a:cubicBezTo>
                  <a:cubicBezTo>
                    <a:pt x="6012180" y="2057400"/>
                    <a:pt x="6054090" y="2066290"/>
                    <a:pt x="6097270" y="2086610"/>
                  </a:cubicBezTo>
                  <a:cubicBezTo>
                    <a:pt x="6145530" y="2109470"/>
                    <a:pt x="6200140" y="2156460"/>
                    <a:pt x="6242050" y="2178050"/>
                  </a:cubicBezTo>
                  <a:cubicBezTo>
                    <a:pt x="6272530" y="2193290"/>
                    <a:pt x="6294120" y="2205990"/>
                    <a:pt x="6323330" y="2212340"/>
                  </a:cubicBezTo>
                  <a:cubicBezTo>
                    <a:pt x="6353810" y="2218690"/>
                    <a:pt x="6381750" y="2217420"/>
                    <a:pt x="6421120" y="2213610"/>
                  </a:cubicBezTo>
                  <a:cubicBezTo>
                    <a:pt x="6487160" y="2207260"/>
                    <a:pt x="6624320" y="2184400"/>
                    <a:pt x="6677660" y="2155190"/>
                  </a:cubicBezTo>
                  <a:cubicBezTo>
                    <a:pt x="6708140" y="2138680"/>
                    <a:pt x="6720840" y="2118360"/>
                    <a:pt x="6737350" y="2096770"/>
                  </a:cubicBezTo>
                  <a:cubicBezTo>
                    <a:pt x="6753860" y="2075180"/>
                    <a:pt x="6757670" y="2062480"/>
                    <a:pt x="6775450" y="2026920"/>
                  </a:cubicBezTo>
                  <a:cubicBezTo>
                    <a:pt x="6833870" y="1912620"/>
                    <a:pt x="7059930" y="1445260"/>
                    <a:pt x="7120890" y="1304290"/>
                  </a:cubicBezTo>
                  <a:cubicBezTo>
                    <a:pt x="7145020" y="1247140"/>
                    <a:pt x="7152640" y="1233170"/>
                    <a:pt x="7167880" y="1182370"/>
                  </a:cubicBezTo>
                  <a:cubicBezTo>
                    <a:pt x="7192010" y="1103630"/>
                    <a:pt x="7208520" y="976630"/>
                    <a:pt x="7235190" y="873760"/>
                  </a:cubicBezTo>
                  <a:cubicBezTo>
                    <a:pt x="7261860" y="769620"/>
                    <a:pt x="7291070" y="659130"/>
                    <a:pt x="7329170" y="563880"/>
                  </a:cubicBezTo>
                  <a:cubicBezTo>
                    <a:pt x="7363460" y="476250"/>
                    <a:pt x="7406640" y="389890"/>
                    <a:pt x="7448550" y="321310"/>
                  </a:cubicBezTo>
                  <a:cubicBezTo>
                    <a:pt x="7482840" y="265430"/>
                    <a:pt x="7519670" y="215900"/>
                    <a:pt x="7556500" y="176530"/>
                  </a:cubicBezTo>
                  <a:cubicBezTo>
                    <a:pt x="7585710" y="144780"/>
                    <a:pt x="7618730" y="121920"/>
                    <a:pt x="7646670" y="100330"/>
                  </a:cubicBezTo>
                  <a:cubicBezTo>
                    <a:pt x="7669530" y="83820"/>
                    <a:pt x="7682230" y="69850"/>
                    <a:pt x="7710170" y="57150"/>
                  </a:cubicBezTo>
                  <a:cubicBezTo>
                    <a:pt x="7755890" y="36830"/>
                    <a:pt x="7839710" y="12700"/>
                    <a:pt x="7904480" y="6350"/>
                  </a:cubicBezTo>
                  <a:cubicBezTo>
                    <a:pt x="7965440" y="0"/>
                    <a:pt x="8039100" y="7620"/>
                    <a:pt x="8087360" y="19050"/>
                  </a:cubicBezTo>
                  <a:cubicBezTo>
                    <a:pt x="8121650" y="26670"/>
                    <a:pt x="8141970" y="38100"/>
                    <a:pt x="8171180" y="52070"/>
                  </a:cubicBezTo>
                  <a:cubicBezTo>
                    <a:pt x="8206740" y="68580"/>
                    <a:pt x="8241030" y="88900"/>
                    <a:pt x="8284210" y="116840"/>
                  </a:cubicBezTo>
                  <a:cubicBezTo>
                    <a:pt x="8346440" y="158750"/>
                    <a:pt x="8439150" y="228600"/>
                    <a:pt x="8506460" y="284480"/>
                  </a:cubicBezTo>
                  <a:cubicBezTo>
                    <a:pt x="8566150" y="334010"/>
                    <a:pt x="8620760" y="373380"/>
                    <a:pt x="8667750" y="430530"/>
                  </a:cubicBezTo>
                  <a:cubicBezTo>
                    <a:pt x="8717280" y="491490"/>
                    <a:pt x="8755380" y="562610"/>
                    <a:pt x="8793480" y="642620"/>
                  </a:cubicBezTo>
                  <a:cubicBezTo>
                    <a:pt x="8837930" y="737870"/>
                    <a:pt x="8858250" y="843280"/>
                    <a:pt x="8909050" y="969010"/>
                  </a:cubicBezTo>
                  <a:cubicBezTo>
                    <a:pt x="8981440" y="1149350"/>
                    <a:pt x="9137650" y="1508760"/>
                    <a:pt x="9198610" y="1614170"/>
                  </a:cubicBezTo>
                  <a:cubicBezTo>
                    <a:pt x="9220200" y="1651000"/>
                    <a:pt x="9227820" y="1664970"/>
                    <a:pt x="9249410" y="1684020"/>
                  </a:cubicBezTo>
                  <a:cubicBezTo>
                    <a:pt x="9273540" y="1705610"/>
                    <a:pt x="9311640" y="1727200"/>
                    <a:pt x="9339580" y="1734820"/>
                  </a:cubicBezTo>
                  <a:cubicBezTo>
                    <a:pt x="9359900" y="1741170"/>
                    <a:pt x="9381490" y="1732280"/>
                    <a:pt x="9395460" y="1737360"/>
                  </a:cubicBezTo>
                  <a:cubicBezTo>
                    <a:pt x="9405620" y="1741170"/>
                    <a:pt x="9410700" y="1746250"/>
                    <a:pt x="9417050" y="1753870"/>
                  </a:cubicBezTo>
                  <a:cubicBezTo>
                    <a:pt x="9425940" y="1765300"/>
                    <a:pt x="9436100" y="1789430"/>
                    <a:pt x="9439910" y="1803400"/>
                  </a:cubicBezTo>
                  <a:cubicBezTo>
                    <a:pt x="9442450" y="1813560"/>
                    <a:pt x="9442450" y="1821180"/>
                    <a:pt x="9439910" y="1831340"/>
                  </a:cubicBezTo>
                  <a:cubicBezTo>
                    <a:pt x="9436100" y="1845310"/>
                    <a:pt x="9424670" y="1866900"/>
                    <a:pt x="9411970" y="1878330"/>
                  </a:cubicBezTo>
                  <a:cubicBezTo>
                    <a:pt x="9399270" y="1889760"/>
                    <a:pt x="9378950" y="1897380"/>
                    <a:pt x="9361170" y="1898650"/>
                  </a:cubicBezTo>
                  <a:cubicBezTo>
                    <a:pt x="9343390" y="1899920"/>
                    <a:pt x="9321800" y="1896110"/>
                    <a:pt x="9307830" y="1884680"/>
                  </a:cubicBezTo>
                  <a:cubicBezTo>
                    <a:pt x="9290050" y="1870710"/>
                    <a:pt x="9269730" y="1838960"/>
                    <a:pt x="9269730" y="1814830"/>
                  </a:cubicBezTo>
                  <a:cubicBezTo>
                    <a:pt x="9269730" y="1790700"/>
                    <a:pt x="9287510" y="1756410"/>
                    <a:pt x="9306560" y="1742440"/>
                  </a:cubicBezTo>
                  <a:cubicBezTo>
                    <a:pt x="9325610" y="1728470"/>
                    <a:pt x="9364980" y="1724660"/>
                    <a:pt x="9386570" y="1733550"/>
                  </a:cubicBezTo>
                  <a:cubicBezTo>
                    <a:pt x="9408160" y="1742440"/>
                    <a:pt x="9431020" y="1776730"/>
                    <a:pt x="9438640" y="1794510"/>
                  </a:cubicBezTo>
                  <a:cubicBezTo>
                    <a:pt x="9442450" y="1804670"/>
                    <a:pt x="9442450" y="1812290"/>
                    <a:pt x="9441180" y="1822450"/>
                  </a:cubicBezTo>
                  <a:cubicBezTo>
                    <a:pt x="9438640" y="1836420"/>
                    <a:pt x="9432290" y="1859280"/>
                    <a:pt x="9418320" y="1871980"/>
                  </a:cubicBezTo>
                  <a:cubicBezTo>
                    <a:pt x="9401810" y="1887220"/>
                    <a:pt x="9371330" y="1898650"/>
                    <a:pt x="9342120" y="1898650"/>
                  </a:cubicBezTo>
                  <a:cubicBezTo>
                    <a:pt x="9301480" y="1898650"/>
                    <a:pt x="9240520" y="1873250"/>
                    <a:pt x="9199880" y="1850390"/>
                  </a:cubicBezTo>
                  <a:cubicBezTo>
                    <a:pt x="9163050" y="1830070"/>
                    <a:pt x="9130030" y="1802130"/>
                    <a:pt x="9105900" y="1775460"/>
                  </a:cubicBezTo>
                  <a:cubicBezTo>
                    <a:pt x="9085580" y="1753870"/>
                    <a:pt x="9074150" y="1736090"/>
                    <a:pt x="9057640" y="1706880"/>
                  </a:cubicBezTo>
                  <a:cubicBezTo>
                    <a:pt x="9033510" y="1663700"/>
                    <a:pt x="9011920" y="1611630"/>
                    <a:pt x="8980170" y="1539240"/>
                  </a:cubicBezTo>
                  <a:cubicBezTo>
                    <a:pt x="8924290" y="1412240"/>
                    <a:pt x="8809990" y="1154430"/>
                    <a:pt x="8755380" y="1012190"/>
                  </a:cubicBezTo>
                  <a:cubicBezTo>
                    <a:pt x="8719820" y="918210"/>
                    <a:pt x="8707120" y="849630"/>
                    <a:pt x="8674100" y="774700"/>
                  </a:cubicBezTo>
                  <a:cubicBezTo>
                    <a:pt x="8642350" y="702310"/>
                    <a:pt x="8609330" y="628650"/>
                    <a:pt x="8563610" y="567690"/>
                  </a:cubicBezTo>
                  <a:cubicBezTo>
                    <a:pt x="8520430" y="509270"/>
                    <a:pt x="8472170" y="469900"/>
                    <a:pt x="8409940" y="417830"/>
                  </a:cubicBezTo>
                  <a:cubicBezTo>
                    <a:pt x="8328660" y="350520"/>
                    <a:pt x="8183880" y="243840"/>
                    <a:pt x="8111490" y="207010"/>
                  </a:cubicBezTo>
                  <a:cubicBezTo>
                    <a:pt x="8074660" y="187960"/>
                    <a:pt x="8055610" y="181610"/>
                    <a:pt x="8023860" y="176530"/>
                  </a:cubicBezTo>
                  <a:cubicBezTo>
                    <a:pt x="7989570" y="171450"/>
                    <a:pt x="7955280" y="171450"/>
                    <a:pt x="7915910" y="177800"/>
                  </a:cubicBezTo>
                  <a:cubicBezTo>
                    <a:pt x="7866380" y="185420"/>
                    <a:pt x="7795260" y="204470"/>
                    <a:pt x="7752080" y="228600"/>
                  </a:cubicBezTo>
                  <a:cubicBezTo>
                    <a:pt x="7717790" y="247650"/>
                    <a:pt x="7697470" y="270510"/>
                    <a:pt x="7672070" y="297180"/>
                  </a:cubicBezTo>
                  <a:cubicBezTo>
                    <a:pt x="7645400" y="325120"/>
                    <a:pt x="7621270" y="356870"/>
                    <a:pt x="7595870" y="394970"/>
                  </a:cubicBezTo>
                  <a:cubicBezTo>
                    <a:pt x="7564120" y="444500"/>
                    <a:pt x="7520940" y="521970"/>
                    <a:pt x="7499350" y="570230"/>
                  </a:cubicBezTo>
                  <a:cubicBezTo>
                    <a:pt x="7485380" y="601980"/>
                    <a:pt x="7484110" y="612140"/>
                    <a:pt x="7471410" y="652780"/>
                  </a:cubicBezTo>
                  <a:cubicBezTo>
                    <a:pt x="7435850" y="765810"/>
                    <a:pt x="7369810" y="1082040"/>
                    <a:pt x="7289800" y="1301750"/>
                  </a:cubicBezTo>
                  <a:cubicBezTo>
                    <a:pt x="7202170" y="1543050"/>
                    <a:pt x="7044690" y="1877060"/>
                    <a:pt x="6957060" y="2040890"/>
                  </a:cubicBezTo>
                  <a:cubicBezTo>
                    <a:pt x="6910070" y="2127250"/>
                    <a:pt x="6880860" y="2186940"/>
                    <a:pt x="6836410" y="2232660"/>
                  </a:cubicBezTo>
                  <a:cubicBezTo>
                    <a:pt x="6803390" y="2265680"/>
                    <a:pt x="6770370" y="2284730"/>
                    <a:pt x="6732270" y="2302510"/>
                  </a:cubicBezTo>
                  <a:cubicBezTo>
                    <a:pt x="6691630" y="2321560"/>
                    <a:pt x="6650990" y="2331720"/>
                    <a:pt x="6598920" y="2343150"/>
                  </a:cubicBezTo>
                  <a:cubicBezTo>
                    <a:pt x="6531610" y="2357120"/>
                    <a:pt x="6422390" y="2373630"/>
                    <a:pt x="6358890" y="2373630"/>
                  </a:cubicBezTo>
                  <a:cubicBezTo>
                    <a:pt x="6316980" y="2373630"/>
                    <a:pt x="6294120" y="2372360"/>
                    <a:pt x="6254750" y="2358390"/>
                  </a:cubicBezTo>
                  <a:cubicBezTo>
                    <a:pt x="6195060" y="2336800"/>
                    <a:pt x="6102350" y="2260600"/>
                    <a:pt x="6041390" y="2233930"/>
                  </a:cubicBezTo>
                  <a:cubicBezTo>
                    <a:pt x="6000750" y="2216150"/>
                    <a:pt x="5972810" y="2208530"/>
                    <a:pt x="5933440" y="2199640"/>
                  </a:cubicBezTo>
                  <a:cubicBezTo>
                    <a:pt x="5888990" y="2189480"/>
                    <a:pt x="5848350" y="2180590"/>
                    <a:pt x="5788660" y="2175510"/>
                  </a:cubicBezTo>
                  <a:cubicBezTo>
                    <a:pt x="5693410" y="2166620"/>
                    <a:pt x="5520690" y="2186940"/>
                    <a:pt x="5412740" y="2171700"/>
                  </a:cubicBezTo>
                  <a:cubicBezTo>
                    <a:pt x="5328920" y="2160270"/>
                    <a:pt x="5269230" y="2127250"/>
                    <a:pt x="5194300" y="2110740"/>
                  </a:cubicBezTo>
                  <a:cubicBezTo>
                    <a:pt x="5116830" y="2094230"/>
                    <a:pt x="5049520" y="2080260"/>
                    <a:pt x="4955540" y="2075180"/>
                  </a:cubicBezTo>
                  <a:cubicBezTo>
                    <a:pt x="4823460" y="2068830"/>
                    <a:pt x="4602480" y="2073910"/>
                    <a:pt x="4472940" y="2100580"/>
                  </a:cubicBezTo>
                  <a:cubicBezTo>
                    <a:pt x="4380230" y="2119630"/>
                    <a:pt x="4320540" y="2169160"/>
                    <a:pt x="4243070" y="2184400"/>
                  </a:cubicBezTo>
                  <a:cubicBezTo>
                    <a:pt x="4168140" y="2199640"/>
                    <a:pt x="4069080" y="2199640"/>
                    <a:pt x="4013200" y="2193290"/>
                  </a:cubicBezTo>
                  <a:cubicBezTo>
                    <a:pt x="3981450" y="2189480"/>
                    <a:pt x="3970020" y="2185670"/>
                    <a:pt x="3938270" y="2174240"/>
                  </a:cubicBezTo>
                  <a:cubicBezTo>
                    <a:pt x="3879850" y="2151380"/>
                    <a:pt x="3775710" y="2100580"/>
                    <a:pt x="3698240" y="2048510"/>
                  </a:cubicBezTo>
                  <a:cubicBezTo>
                    <a:pt x="3613150" y="1991360"/>
                    <a:pt x="3538220" y="1907540"/>
                    <a:pt x="3451860" y="1841500"/>
                  </a:cubicBezTo>
                  <a:cubicBezTo>
                    <a:pt x="3362960" y="1772920"/>
                    <a:pt x="3243580" y="1684020"/>
                    <a:pt x="3171190" y="1642110"/>
                  </a:cubicBezTo>
                  <a:cubicBezTo>
                    <a:pt x="3129280" y="1617980"/>
                    <a:pt x="3108960" y="1609090"/>
                    <a:pt x="3067050" y="1595120"/>
                  </a:cubicBezTo>
                  <a:cubicBezTo>
                    <a:pt x="3009900" y="1576070"/>
                    <a:pt x="2940050" y="1559560"/>
                    <a:pt x="2853690" y="1550670"/>
                  </a:cubicBezTo>
                  <a:cubicBezTo>
                    <a:pt x="2722880" y="1537970"/>
                    <a:pt x="2501900" y="1548130"/>
                    <a:pt x="2354580" y="1551940"/>
                  </a:cubicBezTo>
                  <a:cubicBezTo>
                    <a:pt x="2237740" y="1554480"/>
                    <a:pt x="2132330" y="1554480"/>
                    <a:pt x="2039620" y="1567180"/>
                  </a:cubicBezTo>
                  <a:cubicBezTo>
                    <a:pt x="1965960" y="1577340"/>
                    <a:pt x="1911350" y="1586230"/>
                    <a:pt x="1842770" y="1614170"/>
                  </a:cubicBezTo>
                  <a:cubicBezTo>
                    <a:pt x="1758950" y="1648460"/>
                    <a:pt x="1659890" y="1706880"/>
                    <a:pt x="1579880" y="1770380"/>
                  </a:cubicBezTo>
                  <a:cubicBezTo>
                    <a:pt x="1497330" y="1836420"/>
                    <a:pt x="1431290" y="1939290"/>
                    <a:pt x="1356360" y="2005330"/>
                  </a:cubicBezTo>
                  <a:cubicBezTo>
                    <a:pt x="1292860" y="2062480"/>
                    <a:pt x="1235710" y="2109470"/>
                    <a:pt x="1164590" y="2148840"/>
                  </a:cubicBezTo>
                  <a:cubicBezTo>
                    <a:pt x="1089660" y="2189480"/>
                    <a:pt x="1007110" y="2217420"/>
                    <a:pt x="915670" y="2241550"/>
                  </a:cubicBezTo>
                  <a:cubicBezTo>
                    <a:pt x="808990" y="2269490"/>
                    <a:pt x="657860" y="2264410"/>
                    <a:pt x="558800" y="2297430"/>
                  </a:cubicBezTo>
                  <a:cubicBezTo>
                    <a:pt x="481330" y="2322830"/>
                    <a:pt x="414020" y="2368550"/>
                    <a:pt x="363220" y="2401570"/>
                  </a:cubicBezTo>
                  <a:cubicBezTo>
                    <a:pt x="327660" y="2424430"/>
                    <a:pt x="307340" y="2437130"/>
                    <a:pt x="276860" y="2466340"/>
                  </a:cubicBezTo>
                  <a:cubicBezTo>
                    <a:pt x="232410" y="2508250"/>
                    <a:pt x="168910" y="2603500"/>
                    <a:pt x="132080" y="2635250"/>
                  </a:cubicBezTo>
                  <a:cubicBezTo>
                    <a:pt x="114300" y="2650490"/>
                    <a:pt x="101600" y="2659380"/>
                    <a:pt x="87630" y="2663190"/>
                  </a:cubicBezTo>
                  <a:cubicBezTo>
                    <a:pt x="76200" y="2665730"/>
                    <a:pt x="64770" y="2665730"/>
                    <a:pt x="53340" y="2661920"/>
                  </a:cubicBezTo>
                  <a:cubicBezTo>
                    <a:pt x="39370" y="2656840"/>
                    <a:pt x="20320" y="2642870"/>
                    <a:pt x="11430" y="2630170"/>
                  </a:cubicBezTo>
                  <a:cubicBezTo>
                    <a:pt x="3810" y="2620010"/>
                    <a:pt x="0" y="2609850"/>
                    <a:pt x="0" y="2597150"/>
                  </a:cubicBezTo>
                  <a:cubicBezTo>
                    <a:pt x="0" y="2581910"/>
                    <a:pt x="15240" y="2547620"/>
                    <a:pt x="15240" y="2547620"/>
                  </a:cubicBezTo>
                </a:path>
              </a:pathLst>
            </a:custGeom>
            <a:solidFill>
              <a:srgbClr val="E7191F"/>
            </a:solidFill>
            <a:ln>
              <a:noFill/>
            </a:ln>
          </p:spPr>
        </p:sp>
      </p:grpSp>
      <p:sp>
        <p:nvSpPr>
          <p:cNvPr id="63" name="Freeform 6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8"/>
            <a:stretch>
              <a:fillRect/>
            </a:stretch>
          </a:blipFill>
        </p:spPr>
      </p:sp>
      <p:sp>
        <p:nvSpPr>
          <p:cNvPr id="6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6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
        <p:nvSpPr>
          <p:cNvPr id="66" name="TextBox 46"/>
          <p:cNvSpPr txBox="1"/>
          <p:nvPr/>
        </p:nvSpPr>
        <p:spPr>
          <a:xfrm>
            <a:off x="5523292" y="1080568"/>
            <a:ext cx="2360072" cy="629981"/>
          </a:xfrm>
          <a:prstGeom prst="rect">
            <a:avLst/>
          </a:prstGeom>
        </p:spPr>
        <p:txBody>
          <a:bodyPr wrap="square" lIns="0" tIns="0" rIns="0" bIns="0" rtlCol="0" anchor="t">
            <a:spAutoFit/>
          </a:bodyPr>
          <a:lstStyle/>
          <a:p>
            <a:pPr algn="ctr">
              <a:lnSpc>
                <a:spcPts val="5760"/>
              </a:lnSpc>
              <a:spcBef>
                <a:spcPct val="0"/>
              </a:spcBef>
            </a:pPr>
            <a:r>
              <a:rPr lang="en-US" sz="2400" dirty="0">
                <a:solidFill>
                  <a:srgbClr val="000000"/>
                </a:solidFill>
                <a:latin typeface="Times New Roman Bold"/>
              </a:rPr>
              <a:t>action start</a:t>
            </a:r>
          </a:p>
        </p:txBody>
      </p:sp>
      <p:cxnSp>
        <p:nvCxnSpPr>
          <p:cNvPr id="67" name="직선 연결선 66"/>
          <p:cNvCxnSpPr/>
          <p:nvPr/>
        </p:nvCxnSpPr>
        <p:spPr>
          <a:xfrm>
            <a:off x="6703328" y="1646032"/>
            <a:ext cx="7825" cy="6359391"/>
          </a:xfrm>
          <a:prstGeom prst="line">
            <a:avLst/>
          </a:prstGeom>
          <a:ln w="57150">
            <a:prstDash val="lgDash"/>
          </a:ln>
        </p:spPr>
        <p:style>
          <a:lnRef idx="1">
            <a:schemeClr val="accent1"/>
          </a:lnRef>
          <a:fillRef idx="0">
            <a:schemeClr val="accent1"/>
          </a:fillRef>
          <a:effectRef idx="0">
            <a:schemeClr val="accent1"/>
          </a:effectRef>
          <a:fontRef idx="minor">
            <a:schemeClr val="tx1"/>
          </a:fontRef>
        </p:style>
      </p:cxnSp>
      <p:sp>
        <p:nvSpPr>
          <p:cNvPr id="68" name="TextBox 45"/>
          <p:cNvSpPr txBox="1"/>
          <p:nvPr/>
        </p:nvSpPr>
        <p:spPr>
          <a:xfrm>
            <a:off x="8894585" y="4299042"/>
            <a:ext cx="2589163" cy="752578"/>
          </a:xfrm>
          <a:prstGeom prst="rect">
            <a:avLst/>
          </a:prstGeom>
        </p:spPr>
        <p:txBody>
          <a:bodyPr lIns="0" tIns="0" rIns="0" bIns="0" rtlCol="0" anchor="t">
            <a:spAutoFit/>
          </a:bodyPr>
          <a:lstStyle/>
          <a:p>
            <a:pPr algn="ctr">
              <a:lnSpc>
                <a:spcPts val="6720"/>
              </a:lnSpc>
              <a:spcBef>
                <a:spcPct val="0"/>
              </a:spcBef>
            </a:pPr>
            <a:r>
              <a:rPr lang="en-US" sz="3600" dirty="0">
                <a:solidFill>
                  <a:srgbClr val="000000"/>
                </a:solidFill>
                <a:latin typeface="Times New Roman Bold"/>
              </a:rPr>
              <a:t>[ SoftMax ]</a:t>
            </a:r>
          </a:p>
        </p:txBody>
      </p:sp>
      <p:sp>
        <p:nvSpPr>
          <p:cNvPr id="69" name="원형 화살표 68"/>
          <p:cNvSpPr/>
          <p:nvPr/>
        </p:nvSpPr>
        <p:spPr>
          <a:xfrm rot="723882">
            <a:off x="9070986" y="6681225"/>
            <a:ext cx="7822964" cy="2514600"/>
          </a:xfrm>
          <a:prstGeom prst="circularArrow">
            <a:avLst>
              <a:gd name="adj1" fmla="val 4435"/>
              <a:gd name="adj2" fmla="val 831533"/>
              <a:gd name="adj3" fmla="val 19487277"/>
              <a:gd name="adj4" fmla="val 10821016"/>
              <a:gd name="adj5" fmla="val 1385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endParaRPr>
          </a:p>
        </p:txBody>
      </p:sp>
      <p:cxnSp>
        <p:nvCxnSpPr>
          <p:cNvPr id="70" name="직선 연결선 69"/>
          <p:cNvCxnSpPr/>
          <p:nvPr/>
        </p:nvCxnSpPr>
        <p:spPr>
          <a:xfrm>
            <a:off x="14612110" y="1643242"/>
            <a:ext cx="7825" cy="6359391"/>
          </a:xfrm>
          <a:prstGeom prst="line">
            <a:avLst/>
          </a:prstGeom>
          <a:ln w="57150">
            <a:prstDash val="lgDash"/>
          </a:ln>
        </p:spPr>
        <p:style>
          <a:lnRef idx="1">
            <a:schemeClr val="accent1"/>
          </a:lnRef>
          <a:fillRef idx="0">
            <a:schemeClr val="accent1"/>
          </a:fillRef>
          <a:effectRef idx="0">
            <a:schemeClr val="accent1"/>
          </a:effectRef>
          <a:fontRef idx="minor">
            <a:schemeClr val="tx1"/>
          </a:fontRef>
        </p:style>
      </p:cxnSp>
      <p:sp>
        <p:nvSpPr>
          <p:cNvPr id="72" name="TextBox 46"/>
          <p:cNvSpPr txBox="1"/>
          <p:nvPr/>
        </p:nvSpPr>
        <p:spPr>
          <a:xfrm>
            <a:off x="14401800" y="3717487"/>
            <a:ext cx="2360072" cy="629981"/>
          </a:xfrm>
          <a:prstGeom prst="rect">
            <a:avLst/>
          </a:prstGeom>
        </p:spPr>
        <p:txBody>
          <a:bodyPr wrap="square" lIns="0" tIns="0" rIns="0" bIns="0" rtlCol="0" anchor="t">
            <a:spAutoFit/>
          </a:bodyPr>
          <a:lstStyle/>
          <a:p>
            <a:pPr algn="ctr">
              <a:lnSpc>
                <a:spcPts val="5760"/>
              </a:lnSpc>
              <a:spcBef>
                <a:spcPct val="0"/>
              </a:spcBef>
            </a:pPr>
            <a:r>
              <a:rPr lang="en-US" sz="2400" dirty="0">
                <a:solidFill>
                  <a:srgbClr val="000000"/>
                </a:solidFill>
                <a:latin typeface="Times New Roman Bold"/>
              </a:rPr>
              <a:t>action </a:t>
            </a:r>
            <a:r>
              <a:rPr lang="en-US" sz="2400" dirty="0" smtClean="0">
                <a:solidFill>
                  <a:srgbClr val="000000"/>
                </a:solidFill>
                <a:latin typeface="Times New Roman Bold"/>
              </a:rPr>
              <a:t>end</a:t>
            </a:r>
            <a:endParaRPr lang="en-US" sz="2400" dirty="0">
              <a:solidFill>
                <a:srgbClr val="000000"/>
              </a:solidFill>
              <a:latin typeface="Times New Roman Bold"/>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7" name="TextBox 7"/>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3</a:t>
            </a:r>
          </a:p>
        </p:txBody>
      </p:sp>
      <p:sp>
        <p:nvSpPr>
          <p:cNvPr id="8" name="TextBox 8"/>
          <p:cNvSpPr txBox="1"/>
          <p:nvPr/>
        </p:nvSpPr>
        <p:spPr>
          <a:xfrm>
            <a:off x="714711" y="2496984"/>
            <a:ext cx="1952290" cy="846386"/>
          </a:xfrm>
          <a:prstGeom prst="rect">
            <a:avLst/>
          </a:prstGeom>
        </p:spPr>
        <p:txBody>
          <a:bodyPr wrap="square" lIns="0" tIns="0" rIns="0" bIns="0" rtlCol="0" anchor="t">
            <a:spAutoFit/>
          </a:bodyPr>
          <a:lstStyle/>
          <a:p>
            <a:pPr marL="885194" lvl="1" indent="-442597" algn="ctr">
              <a:lnSpc>
                <a:spcPts val="6560"/>
              </a:lnSpc>
              <a:buFont typeface="Arial"/>
              <a:buChar char="•"/>
            </a:pPr>
            <a:r>
              <a:rPr lang="en-US" sz="4100" dirty="0">
                <a:solidFill>
                  <a:srgbClr val="000000"/>
                </a:solidFill>
                <a:latin typeface="Times New Roman Bold"/>
              </a:rPr>
              <a:t>TAD</a:t>
            </a:r>
            <a:r>
              <a:rPr lang="en-US" sz="4100" dirty="0">
                <a:solidFill>
                  <a:srgbClr val="000000"/>
                </a:solidFill>
                <a:latin typeface="Times New Roman"/>
              </a:rPr>
              <a:t> </a:t>
            </a:r>
            <a:r>
              <a:rPr lang="en-US" sz="4100" dirty="0">
                <a:solidFill>
                  <a:srgbClr val="000000"/>
                </a:solidFill>
                <a:latin typeface="Times New Roman Bold"/>
              </a:rPr>
              <a:t>                    </a:t>
            </a:r>
          </a:p>
        </p:txBody>
      </p:sp>
      <p:sp>
        <p:nvSpPr>
          <p:cNvPr id="9" name="TextBox 9"/>
          <p:cNvSpPr txBox="1"/>
          <p:nvPr/>
        </p:nvSpPr>
        <p:spPr>
          <a:xfrm>
            <a:off x="2514600" y="2845594"/>
            <a:ext cx="2988936" cy="333040"/>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Bold"/>
              </a:rPr>
              <a:t>Temporal action detection </a:t>
            </a:r>
          </a:p>
        </p:txBody>
      </p:sp>
      <p:sp>
        <p:nvSpPr>
          <p:cNvPr id="10" name="AutoShape 10"/>
          <p:cNvSpPr/>
          <p:nvPr/>
        </p:nvSpPr>
        <p:spPr>
          <a:xfrm>
            <a:off x="519110" y="6888774"/>
            <a:ext cx="17249838" cy="14887"/>
          </a:xfrm>
          <a:prstGeom prst="line">
            <a:avLst/>
          </a:prstGeom>
          <a:ln w="47625" cap="rnd">
            <a:solidFill>
              <a:srgbClr val="000000"/>
            </a:solidFill>
            <a:prstDash val="solid"/>
            <a:headEnd type="none" w="sm" len="sm"/>
            <a:tailEnd type="arrow" w="med" len="sm"/>
          </a:ln>
        </p:spPr>
      </p:sp>
      <p:sp>
        <p:nvSpPr>
          <p:cNvPr id="11" name="Freeform 11"/>
          <p:cNvSpPr/>
          <p:nvPr/>
        </p:nvSpPr>
        <p:spPr>
          <a:xfrm>
            <a:off x="519110"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12" name="Freeform 12"/>
          <p:cNvSpPr/>
          <p:nvPr/>
        </p:nvSpPr>
        <p:spPr>
          <a:xfrm>
            <a:off x="2100681"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13" name="Freeform 13"/>
          <p:cNvSpPr/>
          <p:nvPr/>
        </p:nvSpPr>
        <p:spPr>
          <a:xfrm>
            <a:off x="3679890" y="5653503"/>
            <a:ext cx="1455384" cy="937167"/>
          </a:xfrm>
          <a:custGeom>
            <a:avLst/>
            <a:gdLst/>
            <a:ahLst/>
            <a:cxnLst/>
            <a:rect l="l" t="t" r="r" b="b"/>
            <a:pathLst>
              <a:path w="1455384" h="937167">
                <a:moveTo>
                  <a:pt x="0" y="0"/>
                </a:moveTo>
                <a:lnTo>
                  <a:pt x="1455385" y="0"/>
                </a:lnTo>
                <a:lnTo>
                  <a:pt x="1455385" y="937167"/>
                </a:lnTo>
                <a:lnTo>
                  <a:pt x="0" y="937167"/>
                </a:lnTo>
                <a:lnTo>
                  <a:pt x="0" y="0"/>
                </a:lnTo>
                <a:close/>
              </a:path>
            </a:pathLst>
          </a:custGeom>
          <a:blipFill>
            <a:blip r:embed="rId2"/>
            <a:stretch>
              <a:fillRect l="-10229" r="-12274"/>
            </a:stretch>
          </a:blipFill>
        </p:spPr>
      </p:sp>
      <p:sp>
        <p:nvSpPr>
          <p:cNvPr id="14" name="Freeform 14"/>
          <p:cNvSpPr/>
          <p:nvPr/>
        </p:nvSpPr>
        <p:spPr>
          <a:xfrm>
            <a:off x="5259100"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2"/>
            <a:stretch>
              <a:fillRect l="-10229" r="-12274"/>
            </a:stretch>
          </a:blipFill>
        </p:spPr>
      </p:sp>
      <p:sp>
        <p:nvSpPr>
          <p:cNvPr id="15" name="Freeform 15"/>
          <p:cNvSpPr/>
          <p:nvPr/>
        </p:nvSpPr>
        <p:spPr>
          <a:xfrm>
            <a:off x="6838309"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6" name="Freeform 16"/>
          <p:cNvSpPr/>
          <p:nvPr/>
        </p:nvSpPr>
        <p:spPr>
          <a:xfrm>
            <a:off x="8417518"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7" name="Freeform 17"/>
          <p:cNvSpPr/>
          <p:nvPr/>
        </p:nvSpPr>
        <p:spPr>
          <a:xfrm>
            <a:off x="9996727"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3"/>
            <a:stretch>
              <a:fillRect t="-3600" r="-26999"/>
            </a:stretch>
          </a:blipFill>
        </p:spPr>
      </p:sp>
      <p:sp>
        <p:nvSpPr>
          <p:cNvPr id="18" name="Freeform 18"/>
          <p:cNvSpPr/>
          <p:nvPr/>
        </p:nvSpPr>
        <p:spPr>
          <a:xfrm>
            <a:off x="11575936"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4"/>
            <a:stretch>
              <a:fillRect l="-4849" r="-17348"/>
            </a:stretch>
          </a:blipFill>
        </p:spPr>
      </p:sp>
      <p:sp>
        <p:nvSpPr>
          <p:cNvPr id="19" name="Freeform 19"/>
          <p:cNvSpPr/>
          <p:nvPr/>
        </p:nvSpPr>
        <p:spPr>
          <a:xfrm>
            <a:off x="13155145"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4"/>
            <a:stretch>
              <a:fillRect l="-4849" r="-17348"/>
            </a:stretch>
          </a:blipFill>
        </p:spPr>
      </p:sp>
      <p:sp>
        <p:nvSpPr>
          <p:cNvPr id="20" name="Freeform 20"/>
          <p:cNvSpPr/>
          <p:nvPr/>
        </p:nvSpPr>
        <p:spPr>
          <a:xfrm>
            <a:off x="14734354"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5"/>
            <a:stretch>
              <a:fillRect l="-4402" r="-17393"/>
            </a:stretch>
          </a:blipFill>
        </p:spPr>
      </p:sp>
      <p:sp>
        <p:nvSpPr>
          <p:cNvPr id="21" name="Freeform 21"/>
          <p:cNvSpPr/>
          <p:nvPr/>
        </p:nvSpPr>
        <p:spPr>
          <a:xfrm>
            <a:off x="16313563" y="5653503"/>
            <a:ext cx="1455384" cy="937167"/>
          </a:xfrm>
          <a:custGeom>
            <a:avLst/>
            <a:gdLst/>
            <a:ahLst/>
            <a:cxnLst/>
            <a:rect l="l" t="t" r="r" b="b"/>
            <a:pathLst>
              <a:path w="1455384" h="937167">
                <a:moveTo>
                  <a:pt x="0" y="0"/>
                </a:moveTo>
                <a:lnTo>
                  <a:pt x="1455384" y="0"/>
                </a:lnTo>
                <a:lnTo>
                  <a:pt x="1455384" y="937167"/>
                </a:lnTo>
                <a:lnTo>
                  <a:pt x="0" y="937167"/>
                </a:lnTo>
                <a:lnTo>
                  <a:pt x="0" y="0"/>
                </a:lnTo>
                <a:close/>
              </a:path>
            </a:pathLst>
          </a:custGeom>
          <a:blipFill>
            <a:blip r:embed="rId5"/>
            <a:stretch>
              <a:fillRect l="-4402" r="-17393"/>
            </a:stretch>
          </a:blipFill>
        </p:spPr>
      </p:sp>
      <p:sp>
        <p:nvSpPr>
          <p:cNvPr id="22" name="TextBox 22"/>
          <p:cNvSpPr txBox="1"/>
          <p:nvPr/>
        </p:nvSpPr>
        <p:spPr>
          <a:xfrm>
            <a:off x="7340900" y="6923281"/>
            <a:ext cx="3936699" cy="333425"/>
          </a:xfrm>
          <a:prstGeom prst="rect">
            <a:avLst/>
          </a:prstGeom>
        </p:spPr>
        <p:txBody>
          <a:bodyPr wrap="square" lIns="0" tIns="0" rIns="0" bIns="0" rtlCol="0" anchor="t">
            <a:spAutoFit/>
          </a:bodyPr>
          <a:lstStyle/>
          <a:p>
            <a:pPr algn="ctr">
              <a:lnSpc>
                <a:spcPts val="2560"/>
              </a:lnSpc>
              <a:spcBef>
                <a:spcPct val="0"/>
              </a:spcBef>
            </a:pPr>
            <a:r>
              <a:rPr lang="en-US" sz="1600" dirty="0">
                <a:solidFill>
                  <a:srgbClr val="000000"/>
                </a:solidFill>
                <a:latin typeface="標楷體" panose="03000509000000000000" pitchFamily="65" charset="-120"/>
                <a:ea typeface="標楷體" panose="03000509000000000000" pitchFamily="65" charset="-120"/>
              </a:rPr>
              <a:t>2023成大盃桌球邀請賽 8月11日賽事直播</a:t>
            </a:r>
          </a:p>
        </p:txBody>
      </p:sp>
      <p:sp>
        <p:nvSpPr>
          <p:cNvPr id="23" name="AutoShape 23"/>
          <p:cNvSpPr/>
          <p:nvPr/>
        </p:nvSpPr>
        <p:spPr>
          <a:xfrm>
            <a:off x="519089" y="5351229"/>
            <a:ext cx="6195394" cy="14887"/>
          </a:xfrm>
          <a:prstGeom prst="line">
            <a:avLst/>
          </a:prstGeom>
          <a:ln w="47625" cap="rnd">
            <a:solidFill>
              <a:srgbClr val="FF3131"/>
            </a:solidFill>
            <a:prstDash val="solid"/>
            <a:headEnd type="arrow" w="med" len="sm"/>
            <a:tailEnd type="arrow" w="med" len="sm"/>
          </a:ln>
        </p:spPr>
      </p:sp>
      <p:sp>
        <p:nvSpPr>
          <p:cNvPr id="24" name="AutoShape 24"/>
          <p:cNvSpPr/>
          <p:nvPr/>
        </p:nvSpPr>
        <p:spPr>
          <a:xfrm flipV="1">
            <a:off x="14734167" y="5346766"/>
            <a:ext cx="3034593" cy="23812"/>
          </a:xfrm>
          <a:prstGeom prst="line">
            <a:avLst/>
          </a:prstGeom>
          <a:ln w="47625" cap="rnd">
            <a:solidFill>
              <a:srgbClr val="FF3131"/>
            </a:solidFill>
            <a:prstDash val="solid"/>
            <a:headEnd type="arrow" w="med" len="sm"/>
            <a:tailEnd type="arrow" w="med" len="sm"/>
          </a:ln>
        </p:spPr>
      </p:sp>
      <p:sp>
        <p:nvSpPr>
          <p:cNvPr id="25" name="TextBox 25"/>
          <p:cNvSpPr txBox="1"/>
          <p:nvPr/>
        </p:nvSpPr>
        <p:spPr>
          <a:xfrm>
            <a:off x="594786" y="4681834"/>
            <a:ext cx="1304032" cy="422274"/>
          </a:xfrm>
          <a:prstGeom prst="rect">
            <a:avLst/>
          </a:prstGeom>
        </p:spPr>
        <p:txBody>
          <a:bodyPr lIns="0" tIns="0" rIns="0" bIns="0" rtlCol="0" anchor="t">
            <a:spAutoFit/>
          </a:bodyPr>
          <a:lstStyle/>
          <a:p>
            <a:pPr algn="ctr">
              <a:lnSpc>
                <a:spcPts val="3200"/>
              </a:lnSpc>
              <a:spcBef>
                <a:spcPct val="0"/>
              </a:spcBef>
            </a:pPr>
            <a:r>
              <a:rPr lang="en-US" sz="2000">
                <a:solidFill>
                  <a:srgbClr val="000000"/>
                </a:solidFill>
                <a:latin typeface="Times New Roman"/>
              </a:rPr>
              <a:t>background</a:t>
            </a:r>
          </a:p>
        </p:txBody>
      </p:sp>
      <p:sp>
        <p:nvSpPr>
          <p:cNvPr id="26" name="TextBox 26"/>
          <p:cNvSpPr txBox="1"/>
          <p:nvPr/>
        </p:nvSpPr>
        <p:spPr>
          <a:xfrm>
            <a:off x="14401420" y="4681834"/>
            <a:ext cx="1788319" cy="422274"/>
          </a:xfrm>
          <a:prstGeom prst="rect">
            <a:avLst/>
          </a:prstGeom>
        </p:spPr>
        <p:txBody>
          <a:bodyPr lIns="0" tIns="0" rIns="0" bIns="0" rtlCol="0" anchor="t">
            <a:spAutoFit/>
          </a:bodyPr>
          <a:lstStyle/>
          <a:p>
            <a:pPr algn="ctr">
              <a:lnSpc>
                <a:spcPts val="3200"/>
              </a:lnSpc>
              <a:spcBef>
                <a:spcPct val="0"/>
              </a:spcBef>
            </a:pPr>
            <a:r>
              <a:rPr lang="en-US" sz="2000">
                <a:solidFill>
                  <a:srgbClr val="000000"/>
                </a:solidFill>
                <a:latin typeface="Times New Roman"/>
              </a:rPr>
              <a:t>actions </a:t>
            </a:r>
          </a:p>
        </p:txBody>
      </p:sp>
      <p:sp>
        <p:nvSpPr>
          <p:cNvPr id="27" name="AutoShape 27"/>
          <p:cNvSpPr/>
          <p:nvPr/>
        </p:nvSpPr>
        <p:spPr>
          <a:xfrm>
            <a:off x="6838309" y="5382485"/>
            <a:ext cx="7772221" cy="0"/>
          </a:xfrm>
          <a:prstGeom prst="line">
            <a:avLst/>
          </a:prstGeom>
          <a:ln w="47625" cap="rnd">
            <a:solidFill>
              <a:srgbClr val="FF3131"/>
            </a:solidFill>
            <a:prstDash val="solid"/>
            <a:headEnd type="arrow" w="med" len="sm"/>
            <a:tailEnd type="arrow" w="med" len="sm"/>
          </a:ln>
        </p:spPr>
      </p:sp>
      <p:sp>
        <p:nvSpPr>
          <p:cNvPr id="28" name="TextBox 28"/>
          <p:cNvSpPr txBox="1"/>
          <p:nvPr/>
        </p:nvSpPr>
        <p:spPr>
          <a:xfrm>
            <a:off x="6838309" y="4719513"/>
            <a:ext cx="1788319" cy="422274"/>
          </a:xfrm>
          <a:prstGeom prst="rect">
            <a:avLst/>
          </a:prstGeom>
        </p:spPr>
        <p:txBody>
          <a:bodyPr lIns="0" tIns="0" rIns="0" bIns="0" rtlCol="0" anchor="t">
            <a:spAutoFit/>
          </a:bodyPr>
          <a:lstStyle/>
          <a:p>
            <a:pPr algn="ctr">
              <a:lnSpc>
                <a:spcPts val="3200"/>
              </a:lnSpc>
              <a:spcBef>
                <a:spcPct val="0"/>
              </a:spcBef>
            </a:pPr>
            <a:r>
              <a:rPr lang="en-US" sz="2000" dirty="0">
                <a:solidFill>
                  <a:srgbClr val="000000"/>
                </a:solidFill>
                <a:latin typeface="Times New Roman"/>
              </a:rPr>
              <a:t>actions </a:t>
            </a:r>
          </a:p>
        </p:txBody>
      </p:sp>
      <p:sp>
        <p:nvSpPr>
          <p:cNvPr id="30" name="Freeform 30"/>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31"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32"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860085" y="2325534"/>
            <a:ext cx="6799624" cy="5160463"/>
          </a:xfrm>
          <a:custGeom>
            <a:avLst/>
            <a:gdLst/>
            <a:ahLst/>
            <a:cxnLst/>
            <a:rect l="l" t="t" r="r" b="b"/>
            <a:pathLst>
              <a:path w="6799624" h="5160463">
                <a:moveTo>
                  <a:pt x="0" y="0"/>
                </a:moveTo>
                <a:lnTo>
                  <a:pt x="6799625" y="0"/>
                </a:lnTo>
                <a:lnTo>
                  <a:pt x="6799625" y="5160463"/>
                </a:lnTo>
                <a:lnTo>
                  <a:pt x="0" y="5160463"/>
                </a:lnTo>
                <a:lnTo>
                  <a:pt x="0" y="0"/>
                </a:lnTo>
                <a:close/>
              </a:path>
            </a:pathLst>
          </a:custGeom>
          <a:blipFill>
            <a:blip r:embed="rId2"/>
            <a:stretch>
              <a:fillRect r="-656" b="-13930"/>
            </a:stretch>
          </a:blipFill>
        </p:spPr>
      </p:sp>
      <p:sp>
        <p:nvSpPr>
          <p:cNvPr id="6" name="Freeform 6"/>
          <p:cNvSpPr/>
          <p:nvPr/>
        </p:nvSpPr>
        <p:spPr>
          <a:xfrm>
            <a:off x="5664511" y="7485997"/>
            <a:ext cx="11907307" cy="1043119"/>
          </a:xfrm>
          <a:custGeom>
            <a:avLst/>
            <a:gdLst/>
            <a:ahLst/>
            <a:cxnLst/>
            <a:rect l="l" t="t" r="r" b="b"/>
            <a:pathLst>
              <a:path w="11907307" h="1043119">
                <a:moveTo>
                  <a:pt x="0" y="0"/>
                </a:moveTo>
                <a:lnTo>
                  <a:pt x="11907307" y="0"/>
                </a:lnTo>
                <a:lnTo>
                  <a:pt x="11907307" y="1043119"/>
                </a:lnTo>
                <a:lnTo>
                  <a:pt x="0" y="1043119"/>
                </a:lnTo>
                <a:lnTo>
                  <a:pt x="0" y="0"/>
                </a:lnTo>
                <a:close/>
              </a:path>
            </a:pathLst>
          </a:custGeom>
          <a:blipFill>
            <a:blip r:embed="rId3"/>
            <a:stretch>
              <a:fillRect/>
            </a:stretch>
          </a:blipFill>
        </p:spPr>
      </p:sp>
      <p:sp>
        <p:nvSpPr>
          <p:cNvPr id="7" name="Freeform 7"/>
          <p:cNvSpPr/>
          <p:nvPr/>
        </p:nvSpPr>
        <p:spPr>
          <a:xfrm>
            <a:off x="6456313" y="8529116"/>
            <a:ext cx="10606560" cy="848429"/>
          </a:xfrm>
          <a:custGeom>
            <a:avLst/>
            <a:gdLst/>
            <a:ahLst/>
            <a:cxnLst/>
            <a:rect l="l" t="t" r="r" b="b"/>
            <a:pathLst>
              <a:path w="10606560" h="848429">
                <a:moveTo>
                  <a:pt x="0" y="0"/>
                </a:moveTo>
                <a:lnTo>
                  <a:pt x="10606560" y="0"/>
                </a:lnTo>
                <a:lnTo>
                  <a:pt x="10606560" y="848430"/>
                </a:lnTo>
                <a:lnTo>
                  <a:pt x="0" y="848430"/>
                </a:lnTo>
                <a:lnTo>
                  <a:pt x="0" y="0"/>
                </a:lnTo>
                <a:close/>
              </a:path>
            </a:pathLst>
          </a:custGeom>
          <a:blipFill>
            <a:blip r:embed="rId4"/>
            <a:stretch>
              <a:fillRect t="-4018" b="-4018"/>
            </a:stretch>
          </a:blipFill>
        </p:spPr>
      </p:sp>
      <p:sp>
        <p:nvSpPr>
          <p:cNvPr id="9" name="TextBox 9"/>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10" name="TextBox 10"/>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30</a:t>
            </a:r>
            <a:endParaRPr lang="en-US" sz="3200" dirty="0">
              <a:solidFill>
                <a:srgbClr val="000000"/>
              </a:solidFill>
              <a:latin typeface="Times New Roman"/>
            </a:endParaRPr>
          </a:p>
        </p:txBody>
      </p:sp>
      <p:sp>
        <p:nvSpPr>
          <p:cNvPr id="11" name="TextBox 11"/>
          <p:cNvSpPr txBox="1"/>
          <p:nvPr/>
        </p:nvSpPr>
        <p:spPr>
          <a:xfrm>
            <a:off x="716182" y="2242349"/>
            <a:ext cx="3442246" cy="506729"/>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single NVIDIA A100 GPU</a:t>
            </a:r>
          </a:p>
        </p:txBody>
      </p:sp>
      <p:sp>
        <p:nvSpPr>
          <p:cNvPr id="12" name="TextBox 12"/>
          <p:cNvSpPr txBox="1"/>
          <p:nvPr/>
        </p:nvSpPr>
        <p:spPr>
          <a:xfrm>
            <a:off x="716182" y="3225328"/>
            <a:ext cx="5841777" cy="1964054"/>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 * THUMOS14 consists of 20 sport action classes and it contains </a:t>
            </a:r>
            <a:r>
              <a:rPr lang="en-US" sz="2400" u="sng">
                <a:solidFill>
                  <a:srgbClr val="047B41"/>
                </a:solidFill>
                <a:latin typeface="Times New Roman Bold"/>
              </a:rPr>
              <a:t>200</a:t>
            </a:r>
            <a:r>
              <a:rPr lang="en-US" sz="2400">
                <a:solidFill>
                  <a:srgbClr val="000000"/>
                </a:solidFill>
                <a:latin typeface="Times New Roman Bold"/>
              </a:rPr>
              <a:t> and </a:t>
            </a:r>
            <a:r>
              <a:rPr lang="en-US" sz="2400" u="sng">
                <a:solidFill>
                  <a:srgbClr val="2D90EB"/>
                </a:solidFill>
                <a:latin typeface="Times New Roman Bold"/>
              </a:rPr>
              <a:t>213 untrimmed videos </a:t>
            </a:r>
            <a:r>
              <a:rPr lang="en-US" sz="2400">
                <a:solidFill>
                  <a:srgbClr val="000000"/>
                </a:solidFill>
                <a:latin typeface="Times New Roman Bold"/>
              </a:rPr>
              <a:t>with </a:t>
            </a:r>
            <a:r>
              <a:rPr lang="en-US" sz="2400" u="sng">
                <a:solidFill>
                  <a:srgbClr val="047B41"/>
                </a:solidFill>
                <a:latin typeface="Times New Roman Bold"/>
              </a:rPr>
              <a:t>3,007</a:t>
            </a:r>
            <a:r>
              <a:rPr lang="en-US" sz="2400">
                <a:solidFill>
                  <a:srgbClr val="000000"/>
                </a:solidFill>
                <a:latin typeface="Times New Roman Bold"/>
              </a:rPr>
              <a:t> and </a:t>
            </a:r>
            <a:r>
              <a:rPr lang="en-US" sz="2400" u="sng">
                <a:solidFill>
                  <a:srgbClr val="2D90EB"/>
                </a:solidFill>
                <a:latin typeface="Times New Roman Bold"/>
              </a:rPr>
              <a:t>3,358</a:t>
            </a:r>
            <a:r>
              <a:rPr lang="en-US" sz="2400">
                <a:solidFill>
                  <a:srgbClr val="000000"/>
                </a:solidFill>
                <a:latin typeface="Times New Roman Bold"/>
              </a:rPr>
              <a:t> action instances on the </a:t>
            </a:r>
            <a:r>
              <a:rPr lang="en-US" sz="2400" u="sng">
                <a:solidFill>
                  <a:srgbClr val="047B41"/>
                </a:solidFill>
                <a:latin typeface="Times New Roman Bold"/>
              </a:rPr>
              <a:t>training</a:t>
            </a:r>
            <a:r>
              <a:rPr lang="en-US" sz="2400">
                <a:solidFill>
                  <a:srgbClr val="000000"/>
                </a:solidFill>
                <a:latin typeface="Times New Roman Bold"/>
              </a:rPr>
              <a:t> set and </a:t>
            </a:r>
            <a:r>
              <a:rPr lang="en-US" sz="2400" u="sng">
                <a:solidFill>
                  <a:srgbClr val="2D90EB"/>
                </a:solidFill>
                <a:latin typeface="Times New Roman Bold"/>
              </a:rPr>
              <a:t>testing</a:t>
            </a:r>
            <a:r>
              <a:rPr lang="en-US" sz="2400">
                <a:solidFill>
                  <a:srgbClr val="000000"/>
                </a:solidFill>
                <a:latin typeface="Times New Roman Bold"/>
              </a:rPr>
              <a:t> set</a:t>
            </a:r>
          </a:p>
        </p:txBody>
      </p:sp>
      <p:sp>
        <p:nvSpPr>
          <p:cNvPr id="14" name="Freeform 14"/>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5"/>
            <a:stretch>
              <a:fillRect/>
            </a:stretch>
          </a:blipFill>
        </p:spPr>
      </p:sp>
      <p:sp>
        <p:nvSpPr>
          <p:cNvPr id="15" name="TextBox 15"/>
          <p:cNvSpPr txBox="1"/>
          <p:nvPr/>
        </p:nvSpPr>
        <p:spPr>
          <a:xfrm>
            <a:off x="448277" y="9461191"/>
            <a:ext cx="17123541"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a:rPr>
              <a:t>[18] Y.-G. Jiang, J. Liu, A. Roshan Zamir, G. Toderici, I. Laptev, M. Shah, and R. Sukthankar. THUMOS challenge: Action recognition with a large number of classes, 2014.</a:t>
            </a:r>
          </a:p>
        </p:txBody>
      </p:sp>
      <p:sp>
        <p:nvSpPr>
          <p:cNvPr id="16"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7"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425264" y="2442631"/>
            <a:ext cx="9834036" cy="6815669"/>
          </a:xfrm>
          <a:custGeom>
            <a:avLst/>
            <a:gdLst/>
            <a:ahLst/>
            <a:cxnLst/>
            <a:rect l="l" t="t" r="r" b="b"/>
            <a:pathLst>
              <a:path w="9834036" h="6815669">
                <a:moveTo>
                  <a:pt x="0" y="0"/>
                </a:moveTo>
                <a:lnTo>
                  <a:pt x="9834036" y="0"/>
                </a:lnTo>
                <a:lnTo>
                  <a:pt x="9834036" y="6815669"/>
                </a:lnTo>
                <a:lnTo>
                  <a:pt x="0" y="6815669"/>
                </a:lnTo>
                <a:lnTo>
                  <a:pt x="0" y="0"/>
                </a:lnTo>
                <a:close/>
              </a:path>
            </a:pathLst>
          </a:custGeom>
          <a:blipFill>
            <a:blip r:embed="rId2"/>
            <a:stretch>
              <a:fillRect/>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8" name="TextBox 8"/>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31</a:t>
            </a:r>
            <a:endParaRPr lang="en-US" sz="3200" dirty="0">
              <a:solidFill>
                <a:srgbClr val="000000"/>
              </a:solidFill>
              <a:latin typeface="Times New Roman"/>
            </a:endParaRPr>
          </a:p>
        </p:txBody>
      </p:sp>
      <p:sp>
        <p:nvSpPr>
          <p:cNvPr id="9" name="TextBox 9"/>
          <p:cNvSpPr txBox="1"/>
          <p:nvPr/>
        </p:nvSpPr>
        <p:spPr>
          <a:xfrm>
            <a:off x="716182" y="2242349"/>
            <a:ext cx="3442246" cy="506729"/>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single NVIDIA A100 GPU</a:t>
            </a:r>
          </a:p>
        </p:txBody>
      </p:sp>
      <p:sp>
        <p:nvSpPr>
          <p:cNvPr id="10" name="TextBox 10"/>
          <p:cNvSpPr txBox="1"/>
          <p:nvPr/>
        </p:nvSpPr>
        <p:spPr>
          <a:xfrm>
            <a:off x="716182" y="3353953"/>
            <a:ext cx="5841777" cy="1964054"/>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 * HACS is a large-scale datasets and consisting of  200 classes of action and it contains </a:t>
            </a:r>
            <a:r>
              <a:rPr lang="en-US" sz="2400" u="sng">
                <a:solidFill>
                  <a:srgbClr val="2D90EB"/>
                </a:solidFill>
                <a:latin typeface="Times New Roman Bold"/>
              </a:rPr>
              <a:t>37,613 videos</a:t>
            </a:r>
            <a:r>
              <a:rPr lang="en-US" sz="2400">
                <a:solidFill>
                  <a:srgbClr val="000000"/>
                </a:solidFill>
                <a:latin typeface="Times New Roman Bold"/>
              </a:rPr>
              <a:t>  for </a:t>
            </a:r>
            <a:r>
              <a:rPr lang="en-US" sz="2400" u="sng">
                <a:solidFill>
                  <a:srgbClr val="2D90EB"/>
                </a:solidFill>
                <a:latin typeface="Times New Roman Bold"/>
              </a:rPr>
              <a:t>training</a:t>
            </a:r>
            <a:r>
              <a:rPr lang="en-US" sz="2400">
                <a:solidFill>
                  <a:srgbClr val="000000"/>
                </a:solidFill>
                <a:latin typeface="Times New Roman Bold"/>
              </a:rPr>
              <a:t> and  </a:t>
            </a:r>
            <a:r>
              <a:rPr lang="en-US" sz="2400">
                <a:solidFill>
                  <a:srgbClr val="047B41"/>
                </a:solidFill>
                <a:latin typeface="Times New Roman Bold"/>
              </a:rPr>
              <a:t>5,981 videos</a:t>
            </a:r>
            <a:r>
              <a:rPr lang="en-US" sz="2400">
                <a:solidFill>
                  <a:srgbClr val="000000"/>
                </a:solidFill>
                <a:latin typeface="Times New Roman Bold"/>
              </a:rPr>
              <a:t> for </a:t>
            </a:r>
            <a:r>
              <a:rPr lang="en-US" sz="2400" u="sng">
                <a:solidFill>
                  <a:srgbClr val="047B41"/>
                </a:solidFill>
                <a:latin typeface="Times New Roman Bold"/>
              </a:rPr>
              <a:t>testing</a:t>
            </a:r>
            <a:r>
              <a:rPr lang="en-US" sz="2400">
                <a:solidFill>
                  <a:srgbClr val="000000"/>
                </a:solidFill>
                <a:latin typeface="Times New Roman Bold"/>
              </a:rPr>
              <a:t> set</a:t>
            </a:r>
          </a:p>
        </p:txBody>
      </p:sp>
      <p:sp>
        <p:nvSpPr>
          <p:cNvPr id="12" name="Freeform 12"/>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3" name="TextBox 13"/>
          <p:cNvSpPr txBox="1"/>
          <p:nvPr/>
        </p:nvSpPr>
        <p:spPr>
          <a:xfrm>
            <a:off x="162372" y="9415470"/>
            <a:ext cx="17797788"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[52] Hang Zhao, Zhicheng Yan, Lorenzo Torresani, and Antonio Torralba. Hacs: Human action clips and segments dataset for recognition and temporal localization. arXiv preprint arXiv:1712.09374, 2019.</a:t>
            </a:r>
          </a:p>
        </p:txBody>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7515994" y="2325534"/>
            <a:ext cx="9586790" cy="6782059"/>
          </a:xfrm>
          <a:custGeom>
            <a:avLst/>
            <a:gdLst/>
            <a:ahLst/>
            <a:cxnLst/>
            <a:rect l="l" t="t" r="r" b="b"/>
            <a:pathLst>
              <a:path w="9586790" h="6782059">
                <a:moveTo>
                  <a:pt x="0" y="0"/>
                </a:moveTo>
                <a:lnTo>
                  <a:pt x="9586790" y="0"/>
                </a:lnTo>
                <a:lnTo>
                  <a:pt x="9586790" y="6782059"/>
                </a:lnTo>
                <a:lnTo>
                  <a:pt x="0" y="6782059"/>
                </a:lnTo>
                <a:lnTo>
                  <a:pt x="0" y="0"/>
                </a:lnTo>
                <a:close/>
              </a:path>
            </a:pathLst>
          </a:custGeom>
          <a:blipFill>
            <a:blip r:embed="rId2"/>
            <a:stretch>
              <a:fillRect/>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8" name="TextBox 8"/>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32</a:t>
            </a:r>
            <a:endParaRPr lang="en-US" sz="3200" dirty="0">
              <a:solidFill>
                <a:srgbClr val="000000"/>
              </a:solidFill>
              <a:latin typeface="Times New Roman"/>
            </a:endParaRPr>
          </a:p>
        </p:txBody>
      </p:sp>
      <p:sp>
        <p:nvSpPr>
          <p:cNvPr id="9" name="TextBox 9"/>
          <p:cNvSpPr txBox="1"/>
          <p:nvPr/>
        </p:nvSpPr>
        <p:spPr>
          <a:xfrm>
            <a:off x="716182" y="2242349"/>
            <a:ext cx="3442246" cy="506729"/>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single NVIDIA A100 GPU</a:t>
            </a:r>
          </a:p>
        </p:txBody>
      </p:sp>
      <p:sp>
        <p:nvSpPr>
          <p:cNvPr id="10" name="TextBox 10"/>
          <p:cNvSpPr txBox="1"/>
          <p:nvPr/>
        </p:nvSpPr>
        <p:spPr>
          <a:xfrm>
            <a:off x="478032" y="3164685"/>
            <a:ext cx="6616432" cy="4392929"/>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 The EPIC-KITCHEN 100 is a large-scale dataset in first-person vision, which have two sub-tasks: </a:t>
            </a:r>
            <a:r>
              <a:rPr lang="en-US" sz="2400">
                <a:solidFill>
                  <a:srgbClr val="E7191F"/>
                </a:solidFill>
                <a:latin typeface="Times New Roman Bold"/>
              </a:rPr>
              <a:t>noun localization (e.g. door) and verb localization (e.g. open the door)</a:t>
            </a:r>
          </a:p>
          <a:p>
            <a:pPr algn="ctr">
              <a:lnSpc>
                <a:spcPts val="3840"/>
              </a:lnSpc>
              <a:spcBef>
                <a:spcPct val="0"/>
              </a:spcBef>
            </a:pPr>
            <a:endParaRPr lang="en-US" sz="2400">
              <a:solidFill>
                <a:srgbClr val="E7191F"/>
              </a:solidFill>
              <a:latin typeface="Times New Roman Bold"/>
            </a:endParaRPr>
          </a:p>
          <a:p>
            <a:pPr algn="ctr">
              <a:lnSpc>
                <a:spcPts val="3840"/>
              </a:lnSpc>
              <a:spcBef>
                <a:spcPct val="0"/>
              </a:spcBef>
            </a:pPr>
            <a:r>
              <a:rPr lang="en-US" sz="2400">
                <a:solidFill>
                  <a:srgbClr val="000000"/>
                </a:solidFill>
                <a:latin typeface="Times New Roman Bold"/>
              </a:rPr>
              <a:t>It contains </a:t>
            </a:r>
            <a:r>
              <a:rPr lang="en-US" sz="2400" u="sng">
                <a:solidFill>
                  <a:srgbClr val="047B41"/>
                </a:solidFill>
                <a:latin typeface="Times New Roman Bold"/>
              </a:rPr>
              <a:t>495</a:t>
            </a:r>
            <a:r>
              <a:rPr lang="en-US" sz="2400">
                <a:solidFill>
                  <a:srgbClr val="000000"/>
                </a:solidFill>
                <a:latin typeface="Times New Roman Bold"/>
              </a:rPr>
              <a:t> and </a:t>
            </a:r>
            <a:r>
              <a:rPr lang="en-US" sz="2400" u="sng">
                <a:solidFill>
                  <a:srgbClr val="2D90EB"/>
                </a:solidFill>
                <a:latin typeface="Times New Roman Bold"/>
              </a:rPr>
              <a:t>138</a:t>
            </a:r>
            <a:r>
              <a:rPr lang="en-US" sz="2400">
                <a:solidFill>
                  <a:srgbClr val="000000"/>
                </a:solidFill>
                <a:latin typeface="Times New Roman Bold"/>
              </a:rPr>
              <a:t> </a:t>
            </a:r>
            <a:r>
              <a:rPr lang="en-US" sz="2400" u="sng">
                <a:solidFill>
                  <a:srgbClr val="047B41"/>
                </a:solidFill>
                <a:latin typeface="Times New Roman Bold"/>
              </a:rPr>
              <a:t>vid</a:t>
            </a:r>
            <a:r>
              <a:rPr lang="en-US" sz="2400" u="sng">
                <a:solidFill>
                  <a:srgbClr val="2D90EB"/>
                </a:solidFill>
                <a:latin typeface="Times New Roman Bold"/>
              </a:rPr>
              <a:t>eos</a:t>
            </a:r>
            <a:r>
              <a:rPr lang="en-US" sz="2400">
                <a:solidFill>
                  <a:srgbClr val="000000"/>
                </a:solidFill>
                <a:latin typeface="Times New Roman Bold"/>
              </a:rPr>
              <a:t> with </a:t>
            </a:r>
            <a:r>
              <a:rPr lang="en-US" sz="2400" u="sng">
                <a:solidFill>
                  <a:srgbClr val="047B41"/>
                </a:solidFill>
                <a:latin typeface="Times New Roman Bold"/>
              </a:rPr>
              <a:t>67,217</a:t>
            </a:r>
            <a:r>
              <a:rPr lang="en-US" sz="2400">
                <a:solidFill>
                  <a:srgbClr val="000000"/>
                </a:solidFill>
                <a:latin typeface="Times New Roman Bold"/>
              </a:rPr>
              <a:t> and </a:t>
            </a:r>
            <a:r>
              <a:rPr lang="en-US" sz="2400" u="sng">
                <a:solidFill>
                  <a:srgbClr val="2D90EB"/>
                </a:solidFill>
                <a:latin typeface="Times New Roman Bold"/>
              </a:rPr>
              <a:t>9,668</a:t>
            </a:r>
            <a:r>
              <a:rPr lang="en-US" sz="2400">
                <a:solidFill>
                  <a:srgbClr val="000000"/>
                </a:solidFill>
                <a:latin typeface="Times New Roman Bold"/>
              </a:rPr>
              <a:t> action instances for </a:t>
            </a:r>
            <a:r>
              <a:rPr lang="en-US" sz="2400" u="sng">
                <a:solidFill>
                  <a:srgbClr val="047B41"/>
                </a:solidFill>
                <a:latin typeface="Times New Roman Bold"/>
              </a:rPr>
              <a:t>training</a:t>
            </a:r>
            <a:r>
              <a:rPr lang="en-US" sz="2400">
                <a:solidFill>
                  <a:srgbClr val="000000"/>
                </a:solidFill>
                <a:latin typeface="Times New Roman Bold"/>
              </a:rPr>
              <a:t> and </a:t>
            </a:r>
            <a:r>
              <a:rPr lang="en-US" sz="2400" u="sng">
                <a:solidFill>
                  <a:srgbClr val="2D90EB"/>
                </a:solidFill>
                <a:latin typeface="Times New Roman Bold"/>
              </a:rPr>
              <a:t>test</a:t>
            </a:r>
            <a:r>
              <a:rPr lang="en-US" sz="2400">
                <a:solidFill>
                  <a:srgbClr val="000000"/>
                </a:solidFill>
                <a:latin typeface="Times New Roman Bold"/>
              </a:rPr>
              <a:t>, respectively. The number of action classes for </a:t>
            </a:r>
            <a:r>
              <a:rPr lang="en-US" sz="2400">
                <a:solidFill>
                  <a:srgbClr val="E7191F"/>
                </a:solidFill>
                <a:latin typeface="Times New Roman Bold"/>
              </a:rPr>
              <a:t>noun and verb are 300 and 97. </a:t>
            </a:r>
          </a:p>
        </p:txBody>
      </p:sp>
      <p:sp>
        <p:nvSpPr>
          <p:cNvPr id="12" name="Freeform 12"/>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3" name="TextBox 13"/>
          <p:cNvSpPr txBox="1"/>
          <p:nvPr/>
        </p:nvSpPr>
        <p:spPr>
          <a:xfrm>
            <a:off x="162092" y="9507643"/>
            <a:ext cx="17963815" cy="73723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[12] Dima Damen, Hazel Doughty, Giovanni Maria Farinella, , Antonino Furnari, Jian Ma, Evangelos Kazakos, Davide Moltisanti, Jonathan Munro, Toby Perrett, Will Price, and Michael Wray. Rescaling egocentric vision: Collection, pipeline and challenges for epic-kitchens-100. Int. J. Com?put. Vis., 2022</a:t>
            </a:r>
          </a:p>
        </p:txBody>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1028700" y="4270664"/>
            <a:ext cx="8828575" cy="4161423"/>
          </a:xfrm>
          <a:custGeom>
            <a:avLst/>
            <a:gdLst/>
            <a:ahLst/>
            <a:cxnLst/>
            <a:rect l="l" t="t" r="r" b="b"/>
            <a:pathLst>
              <a:path w="8828575" h="4161423">
                <a:moveTo>
                  <a:pt x="0" y="0"/>
                </a:moveTo>
                <a:lnTo>
                  <a:pt x="8828575" y="0"/>
                </a:lnTo>
                <a:lnTo>
                  <a:pt x="8828575" y="4161423"/>
                </a:lnTo>
                <a:lnTo>
                  <a:pt x="0" y="4161423"/>
                </a:lnTo>
                <a:lnTo>
                  <a:pt x="0" y="0"/>
                </a:lnTo>
                <a:close/>
              </a:path>
            </a:pathLst>
          </a:custGeom>
          <a:blipFill>
            <a:blip r:embed="rId2"/>
            <a:stretch>
              <a:fillRect/>
            </a:stretch>
          </a:blipFill>
        </p:spPr>
      </p:sp>
      <p:sp>
        <p:nvSpPr>
          <p:cNvPr id="6" name="Freeform 6"/>
          <p:cNvSpPr/>
          <p:nvPr/>
        </p:nvSpPr>
        <p:spPr>
          <a:xfrm>
            <a:off x="10759807" y="4789309"/>
            <a:ext cx="5851754" cy="1286556"/>
          </a:xfrm>
          <a:custGeom>
            <a:avLst/>
            <a:gdLst/>
            <a:ahLst/>
            <a:cxnLst/>
            <a:rect l="l" t="t" r="r" b="b"/>
            <a:pathLst>
              <a:path w="5851754" h="1286556">
                <a:moveTo>
                  <a:pt x="0" y="0"/>
                </a:moveTo>
                <a:lnTo>
                  <a:pt x="5851754" y="0"/>
                </a:lnTo>
                <a:lnTo>
                  <a:pt x="5851754" y="1286556"/>
                </a:lnTo>
                <a:lnTo>
                  <a:pt x="0" y="1286556"/>
                </a:lnTo>
                <a:lnTo>
                  <a:pt x="0" y="0"/>
                </a:lnTo>
                <a:close/>
              </a:path>
            </a:pathLst>
          </a:custGeom>
          <a:blipFill>
            <a:blip r:embed="rId3"/>
            <a:stretch>
              <a:fillRect/>
            </a:stretch>
          </a:blipFill>
        </p:spPr>
      </p:sp>
      <p:sp>
        <p:nvSpPr>
          <p:cNvPr id="7" name="AutoShape 7"/>
          <p:cNvSpPr/>
          <p:nvPr/>
        </p:nvSpPr>
        <p:spPr>
          <a:xfrm flipV="1">
            <a:off x="9144000" y="5432587"/>
            <a:ext cx="1615807" cy="1141443"/>
          </a:xfrm>
          <a:prstGeom prst="line">
            <a:avLst/>
          </a:prstGeom>
          <a:ln w="104775" cap="flat">
            <a:solidFill>
              <a:srgbClr val="00C49A"/>
            </a:solidFill>
            <a:prstDash val="solid"/>
            <a:headEnd type="none" w="sm" len="sm"/>
            <a:tailEnd type="arrow" w="med" len="sm"/>
          </a:ln>
        </p:spPr>
      </p:sp>
      <p:sp>
        <p:nvSpPr>
          <p:cNvPr id="8" name="AutoShape 8"/>
          <p:cNvSpPr/>
          <p:nvPr/>
        </p:nvSpPr>
        <p:spPr>
          <a:xfrm>
            <a:off x="3248878" y="6855528"/>
            <a:ext cx="5852168" cy="0"/>
          </a:xfrm>
          <a:prstGeom prst="line">
            <a:avLst/>
          </a:prstGeom>
          <a:ln w="38100" cap="flat">
            <a:solidFill>
              <a:srgbClr val="00C49A"/>
            </a:solidFill>
            <a:prstDash val="solid"/>
            <a:headEnd type="none" w="sm" len="sm"/>
            <a:tailEnd type="none" w="sm" len="sm"/>
          </a:ln>
        </p:spPr>
      </p:sp>
      <p:sp>
        <p:nvSpPr>
          <p:cNvPr id="9" name="AutoShape 9"/>
          <p:cNvSpPr/>
          <p:nvPr/>
        </p:nvSpPr>
        <p:spPr>
          <a:xfrm>
            <a:off x="3248878" y="7380109"/>
            <a:ext cx="5852168" cy="0"/>
          </a:xfrm>
          <a:prstGeom prst="line">
            <a:avLst/>
          </a:prstGeom>
          <a:ln w="38100" cap="flat">
            <a:solidFill>
              <a:srgbClr val="004AAD"/>
            </a:solidFill>
            <a:prstDash val="solid"/>
            <a:headEnd type="none" w="sm" len="sm"/>
            <a:tailEnd type="none" w="sm" len="sm"/>
          </a:ln>
        </p:spPr>
      </p:sp>
      <p:sp>
        <p:nvSpPr>
          <p:cNvPr id="10" name="AutoShape 10"/>
          <p:cNvSpPr/>
          <p:nvPr/>
        </p:nvSpPr>
        <p:spPr>
          <a:xfrm flipV="1">
            <a:off x="9197964" y="7042467"/>
            <a:ext cx="1561844" cy="85733"/>
          </a:xfrm>
          <a:prstGeom prst="line">
            <a:avLst/>
          </a:prstGeom>
          <a:ln w="104775" cap="flat">
            <a:solidFill>
              <a:srgbClr val="004AAD"/>
            </a:solidFill>
            <a:prstDash val="solid"/>
            <a:headEnd type="none" w="sm" len="sm"/>
            <a:tailEnd type="arrow" w="med" len="sm"/>
          </a:ln>
        </p:spPr>
      </p:sp>
      <p:sp>
        <p:nvSpPr>
          <p:cNvPr id="11" name="Freeform 11"/>
          <p:cNvSpPr/>
          <p:nvPr/>
        </p:nvSpPr>
        <p:spPr>
          <a:xfrm>
            <a:off x="10759807" y="6481305"/>
            <a:ext cx="5779967" cy="1122324"/>
          </a:xfrm>
          <a:custGeom>
            <a:avLst/>
            <a:gdLst/>
            <a:ahLst/>
            <a:cxnLst/>
            <a:rect l="l" t="t" r="r" b="b"/>
            <a:pathLst>
              <a:path w="5779967" h="1122324">
                <a:moveTo>
                  <a:pt x="0" y="0"/>
                </a:moveTo>
                <a:lnTo>
                  <a:pt x="5779967" y="0"/>
                </a:lnTo>
                <a:lnTo>
                  <a:pt x="5779967" y="1122324"/>
                </a:lnTo>
                <a:lnTo>
                  <a:pt x="0" y="1122324"/>
                </a:lnTo>
                <a:lnTo>
                  <a:pt x="0" y="0"/>
                </a:lnTo>
                <a:close/>
              </a:path>
            </a:pathLst>
          </a:custGeom>
          <a:blipFill>
            <a:blip r:embed="rId4"/>
            <a:stretch>
              <a:fillRect/>
            </a:stretch>
          </a:blipFill>
        </p:spPr>
      </p:sp>
      <p:sp>
        <p:nvSpPr>
          <p:cNvPr id="12" name="Freeform 12"/>
          <p:cNvSpPr/>
          <p:nvPr/>
        </p:nvSpPr>
        <p:spPr>
          <a:xfrm>
            <a:off x="10759807" y="7846199"/>
            <a:ext cx="5779967" cy="1089234"/>
          </a:xfrm>
          <a:custGeom>
            <a:avLst/>
            <a:gdLst/>
            <a:ahLst/>
            <a:cxnLst/>
            <a:rect l="l" t="t" r="r" b="b"/>
            <a:pathLst>
              <a:path w="5779967" h="1089234">
                <a:moveTo>
                  <a:pt x="0" y="0"/>
                </a:moveTo>
                <a:lnTo>
                  <a:pt x="5779967" y="0"/>
                </a:lnTo>
                <a:lnTo>
                  <a:pt x="5779967" y="1089234"/>
                </a:lnTo>
                <a:lnTo>
                  <a:pt x="0" y="1089234"/>
                </a:lnTo>
                <a:lnTo>
                  <a:pt x="0" y="0"/>
                </a:lnTo>
                <a:close/>
              </a:path>
            </a:pathLst>
          </a:custGeom>
          <a:blipFill>
            <a:blip r:embed="rId5"/>
            <a:stretch>
              <a:fillRect/>
            </a:stretch>
          </a:blipFill>
        </p:spPr>
      </p:sp>
      <p:sp>
        <p:nvSpPr>
          <p:cNvPr id="14" name="TextBox 14"/>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15" name="TextBox 15"/>
          <p:cNvSpPr txBox="1"/>
          <p:nvPr/>
        </p:nvSpPr>
        <p:spPr>
          <a:xfrm>
            <a:off x="394616" y="2291928"/>
            <a:ext cx="3626590" cy="675640"/>
          </a:xfrm>
          <a:prstGeom prst="rect">
            <a:avLst/>
          </a:prstGeom>
        </p:spPr>
        <p:txBody>
          <a:bodyPr lIns="0" tIns="0" rIns="0" bIns="0" rtlCol="0" anchor="t">
            <a:spAutoFit/>
          </a:bodyPr>
          <a:lstStyle/>
          <a:p>
            <a:pPr marL="690881" lvl="1" indent="-345440" algn="ctr">
              <a:lnSpc>
                <a:spcPts val="5120"/>
              </a:lnSpc>
              <a:buFont typeface="Arial"/>
              <a:buChar char="•"/>
            </a:pPr>
            <a:r>
              <a:rPr lang="en-US" sz="3200">
                <a:solidFill>
                  <a:srgbClr val="000000"/>
                </a:solidFill>
                <a:latin typeface="Times New Roman Bold"/>
              </a:rPr>
              <a:t>Ablation Study</a:t>
            </a:r>
          </a:p>
        </p:txBody>
      </p:sp>
      <p:sp>
        <p:nvSpPr>
          <p:cNvPr id="16" name="TextBox 16"/>
          <p:cNvSpPr txBox="1"/>
          <p:nvPr/>
        </p:nvSpPr>
        <p:spPr>
          <a:xfrm>
            <a:off x="1363808" y="6198938"/>
            <a:ext cx="1266124" cy="675640"/>
          </a:xfrm>
          <a:prstGeom prst="rect">
            <a:avLst/>
          </a:prstGeom>
        </p:spPr>
        <p:txBody>
          <a:bodyPr wrap="square" lIns="0" tIns="0" rIns="0" bIns="0" rtlCol="0" anchor="t">
            <a:spAutoFit/>
          </a:bodyPr>
          <a:lstStyle/>
          <a:p>
            <a:pPr algn="ctr">
              <a:lnSpc>
                <a:spcPts val="5119"/>
              </a:lnSpc>
              <a:spcBef>
                <a:spcPct val="0"/>
              </a:spcBef>
            </a:pPr>
            <a:r>
              <a:rPr lang="en-US" sz="3199" dirty="0">
                <a:solidFill>
                  <a:srgbClr val="FF3131"/>
                </a:solidFill>
                <a:latin typeface="Times New Roman Bold"/>
              </a:rPr>
              <a:t>-6.2%</a:t>
            </a:r>
          </a:p>
        </p:txBody>
      </p:sp>
      <p:sp>
        <p:nvSpPr>
          <p:cNvPr id="17" name="TextBox 17"/>
          <p:cNvSpPr txBox="1"/>
          <p:nvPr/>
        </p:nvSpPr>
        <p:spPr>
          <a:xfrm>
            <a:off x="1401000" y="6768222"/>
            <a:ext cx="1128841" cy="675640"/>
          </a:xfrm>
          <a:prstGeom prst="rect">
            <a:avLst/>
          </a:prstGeom>
        </p:spPr>
        <p:txBody>
          <a:bodyPr wrap="square" lIns="0" tIns="0" rIns="0" bIns="0" rtlCol="0" anchor="t">
            <a:spAutoFit/>
          </a:bodyPr>
          <a:lstStyle/>
          <a:p>
            <a:pPr algn="ctr">
              <a:lnSpc>
                <a:spcPts val="5119"/>
              </a:lnSpc>
              <a:spcBef>
                <a:spcPct val="0"/>
              </a:spcBef>
            </a:pPr>
            <a:r>
              <a:rPr lang="en-US" sz="3199" dirty="0">
                <a:solidFill>
                  <a:srgbClr val="FF3131"/>
                </a:solidFill>
                <a:latin typeface="Times New Roman Bold"/>
              </a:rPr>
              <a:t>-1.5%</a:t>
            </a:r>
          </a:p>
        </p:txBody>
      </p:sp>
      <p:sp>
        <p:nvSpPr>
          <p:cNvPr id="18" name="TextBox 18"/>
          <p:cNvSpPr txBox="1"/>
          <p:nvPr/>
        </p:nvSpPr>
        <p:spPr>
          <a:xfrm>
            <a:off x="1276598" y="7189582"/>
            <a:ext cx="1268591" cy="675640"/>
          </a:xfrm>
          <a:prstGeom prst="rect">
            <a:avLst/>
          </a:prstGeom>
        </p:spPr>
        <p:txBody>
          <a:bodyPr wrap="square" lIns="0" tIns="0" rIns="0" bIns="0" rtlCol="0" anchor="t">
            <a:spAutoFit/>
          </a:bodyPr>
          <a:lstStyle/>
          <a:p>
            <a:pPr algn="ctr">
              <a:lnSpc>
                <a:spcPts val="5119"/>
              </a:lnSpc>
              <a:spcBef>
                <a:spcPct val="0"/>
              </a:spcBef>
            </a:pPr>
            <a:r>
              <a:rPr lang="en-US" sz="3199" dirty="0">
                <a:solidFill>
                  <a:srgbClr val="FF3131"/>
                </a:solidFill>
                <a:latin typeface="Times New Roman Bold"/>
              </a:rPr>
              <a:t>Target</a:t>
            </a:r>
          </a:p>
        </p:txBody>
      </p:sp>
      <p:sp>
        <p:nvSpPr>
          <p:cNvPr id="19" name="TextBox 19"/>
          <p:cNvSpPr txBox="1"/>
          <p:nvPr/>
        </p:nvSpPr>
        <p:spPr>
          <a:xfrm>
            <a:off x="1104954" y="2925671"/>
            <a:ext cx="4229046" cy="506730"/>
          </a:xfrm>
          <a:prstGeom prst="rect">
            <a:avLst/>
          </a:prstGeom>
        </p:spPr>
        <p:txBody>
          <a:bodyPr wrap="square" lIns="0" tIns="0" rIns="0" bIns="0" rtlCol="0" anchor="t">
            <a:spAutoFit/>
          </a:bodyPr>
          <a:lstStyle/>
          <a:p>
            <a:pPr marL="518160" lvl="1" indent="-259080" algn="ctr">
              <a:lnSpc>
                <a:spcPts val="3840"/>
              </a:lnSpc>
              <a:buFont typeface="Arial"/>
              <a:buChar char="•"/>
            </a:pPr>
            <a:r>
              <a:rPr lang="en-US" sz="2400" dirty="0">
                <a:solidFill>
                  <a:srgbClr val="000000"/>
                </a:solidFill>
                <a:latin typeface="Times New Roman Bold"/>
              </a:rPr>
              <a:t>Main components analysis</a:t>
            </a:r>
          </a:p>
        </p:txBody>
      </p:sp>
      <p:sp>
        <p:nvSpPr>
          <p:cNvPr id="20" name="TextBox 20"/>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33</a:t>
            </a:r>
            <a:endParaRPr lang="en-US" sz="3200" dirty="0">
              <a:solidFill>
                <a:srgbClr val="000000"/>
              </a:solidFill>
              <a:latin typeface="Times New Roman"/>
            </a:endParaRPr>
          </a:p>
        </p:txBody>
      </p:sp>
      <p:sp>
        <p:nvSpPr>
          <p:cNvPr id="21" name="AutoShape 21"/>
          <p:cNvSpPr/>
          <p:nvPr/>
        </p:nvSpPr>
        <p:spPr>
          <a:xfrm>
            <a:off x="9101045" y="7603629"/>
            <a:ext cx="1658762" cy="787187"/>
          </a:xfrm>
          <a:prstGeom prst="line">
            <a:avLst/>
          </a:prstGeom>
          <a:ln w="104775" cap="flat">
            <a:solidFill>
              <a:srgbClr val="00C49A"/>
            </a:solidFill>
            <a:prstDash val="solid"/>
            <a:headEnd type="none" w="sm" len="sm"/>
            <a:tailEnd type="arrow" w="med" len="sm"/>
          </a:ln>
        </p:spPr>
      </p:sp>
      <p:sp>
        <p:nvSpPr>
          <p:cNvPr id="23" name="Freeform 2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6"/>
            <a:stretch>
              <a:fillRect/>
            </a:stretch>
          </a:blipFill>
        </p:spPr>
      </p:sp>
      <p:sp>
        <p:nvSpPr>
          <p:cNvPr id="2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5165523" y="3535625"/>
            <a:ext cx="10685028" cy="5627333"/>
          </a:xfrm>
          <a:custGeom>
            <a:avLst/>
            <a:gdLst/>
            <a:ahLst/>
            <a:cxnLst/>
            <a:rect l="l" t="t" r="r" b="b"/>
            <a:pathLst>
              <a:path w="10685028" h="5627333">
                <a:moveTo>
                  <a:pt x="0" y="0"/>
                </a:moveTo>
                <a:lnTo>
                  <a:pt x="10685029" y="0"/>
                </a:lnTo>
                <a:lnTo>
                  <a:pt x="10685029" y="5627333"/>
                </a:lnTo>
                <a:lnTo>
                  <a:pt x="0" y="5627333"/>
                </a:lnTo>
                <a:lnTo>
                  <a:pt x="0" y="0"/>
                </a:lnTo>
                <a:close/>
              </a:path>
            </a:pathLst>
          </a:custGeom>
          <a:blipFill>
            <a:blip r:embed="rId2"/>
            <a:stretch>
              <a:fillRect/>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8" name="TextBox 8"/>
          <p:cNvSpPr txBox="1"/>
          <p:nvPr/>
        </p:nvSpPr>
        <p:spPr>
          <a:xfrm>
            <a:off x="394616" y="2291928"/>
            <a:ext cx="3626590" cy="675640"/>
          </a:xfrm>
          <a:prstGeom prst="rect">
            <a:avLst/>
          </a:prstGeom>
        </p:spPr>
        <p:txBody>
          <a:bodyPr lIns="0" tIns="0" rIns="0" bIns="0" rtlCol="0" anchor="t">
            <a:spAutoFit/>
          </a:bodyPr>
          <a:lstStyle/>
          <a:p>
            <a:pPr marL="690881" lvl="1" indent="-345440" algn="ctr">
              <a:lnSpc>
                <a:spcPts val="5120"/>
              </a:lnSpc>
              <a:buFont typeface="Arial"/>
              <a:buChar char="•"/>
            </a:pPr>
            <a:r>
              <a:rPr lang="en-US" sz="3200">
                <a:solidFill>
                  <a:srgbClr val="000000"/>
                </a:solidFill>
                <a:latin typeface="Times New Roman Bold"/>
              </a:rPr>
              <a:t>Ablation Study</a:t>
            </a:r>
          </a:p>
        </p:txBody>
      </p:sp>
      <p:sp>
        <p:nvSpPr>
          <p:cNvPr id="9" name="TextBox 9"/>
          <p:cNvSpPr txBox="1"/>
          <p:nvPr/>
        </p:nvSpPr>
        <p:spPr>
          <a:xfrm>
            <a:off x="11164088" y="1718474"/>
            <a:ext cx="6999296" cy="1143635"/>
          </a:xfrm>
          <a:prstGeom prst="rect">
            <a:avLst/>
          </a:prstGeom>
        </p:spPr>
        <p:txBody>
          <a:bodyPr wrap="square" lIns="0" tIns="0" rIns="0" bIns="0" rtlCol="0" anchor="t">
            <a:spAutoFit/>
          </a:bodyPr>
          <a:lstStyle/>
          <a:p>
            <a:pPr>
              <a:lnSpc>
                <a:spcPts val="4479"/>
              </a:lnSpc>
            </a:pPr>
            <a:r>
              <a:rPr lang="en-US" sz="2799" dirty="0">
                <a:solidFill>
                  <a:srgbClr val="FF3131"/>
                </a:solidFill>
                <a:latin typeface="Times New Roman Bold"/>
              </a:rPr>
              <a:t>Main</a:t>
            </a:r>
            <a:r>
              <a:rPr lang="en-US" sz="2799" dirty="0">
                <a:solidFill>
                  <a:srgbClr val="000000"/>
                </a:solidFill>
                <a:latin typeface="Times New Roman Bold"/>
              </a:rPr>
              <a:t> : main architecture</a:t>
            </a:r>
          </a:p>
          <a:p>
            <a:pPr>
              <a:lnSpc>
                <a:spcPts val="4479"/>
              </a:lnSpc>
              <a:spcBef>
                <a:spcPct val="0"/>
              </a:spcBef>
            </a:pPr>
            <a:r>
              <a:rPr lang="en-US" sz="2799" dirty="0">
                <a:solidFill>
                  <a:srgbClr val="FF3131"/>
                </a:solidFill>
                <a:latin typeface="Times New Roman Bold"/>
              </a:rPr>
              <a:t>Head </a:t>
            </a:r>
            <a:r>
              <a:rPr lang="en-US" sz="2799" dirty="0">
                <a:solidFill>
                  <a:srgbClr val="000000"/>
                </a:solidFill>
                <a:latin typeface="Times New Roman Bold"/>
              </a:rPr>
              <a:t>: classification head and regression head</a:t>
            </a:r>
          </a:p>
        </p:txBody>
      </p:sp>
      <p:sp>
        <p:nvSpPr>
          <p:cNvPr id="10" name="TextBox 10"/>
          <p:cNvSpPr txBox="1"/>
          <p:nvPr/>
        </p:nvSpPr>
        <p:spPr>
          <a:xfrm>
            <a:off x="1092155" y="2925671"/>
            <a:ext cx="4165645" cy="506730"/>
          </a:xfrm>
          <a:prstGeom prst="rect">
            <a:avLst/>
          </a:prstGeom>
        </p:spPr>
        <p:txBody>
          <a:bodyPr wrap="square" lIns="0" tIns="0" rIns="0" bIns="0" rtlCol="0" anchor="t">
            <a:spAutoFit/>
          </a:bodyPr>
          <a:lstStyle/>
          <a:p>
            <a:pPr marL="518160" lvl="1" indent="-259080" algn="ctr">
              <a:lnSpc>
                <a:spcPts val="3840"/>
              </a:lnSpc>
              <a:buFont typeface="Arial"/>
              <a:buChar char="•"/>
            </a:pPr>
            <a:r>
              <a:rPr lang="en-US" sz="2400" dirty="0">
                <a:solidFill>
                  <a:srgbClr val="000000"/>
                </a:solidFill>
                <a:latin typeface="Times New Roman Bold"/>
              </a:rPr>
              <a:t>Computational complexity</a:t>
            </a:r>
          </a:p>
        </p:txBody>
      </p:sp>
      <p:sp>
        <p:nvSpPr>
          <p:cNvPr id="11" name="TextBox 11"/>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34</a:t>
            </a:r>
            <a:endParaRPr lang="en-US" sz="3200" dirty="0">
              <a:solidFill>
                <a:srgbClr val="000000"/>
              </a:solidFill>
              <a:latin typeface="Times New Roman"/>
            </a:endParaRPr>
          </a:p>
        </p:txBody>
      </p:sp>
      <p:sp>
        <p:nvSpPr>
          <p:cNvPr id="13" name="Freeform 13"/>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4"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5"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6964633" y="2073902"/>
            <a:ext cx="9201532" cy="6997173"/>
          </a:xfrm>
          <a:custGeom>
            <a:avLst/>
            <a:gdLst/>
            <a:ahLst/>
            <a:cxnLst/>
            <a:rect l="l" t="t" r="r" b="b"/>
            <a:pathLst>
              <a:path w="9201532" h="6997173">
                <a:moveTo>
                  <a:pt x="0" y="0"/>
                </a:moveTo>
                <a:lnTo>
                  <a:pt x="9201532" y="0"/>
                </a:lnTo>
                <a:lnTo>
                  <a:pt x="9201532" y="6997172"/>
                </a:lnTo>
                <a:lnTo>
                  <a:pt x="0" y="6997172"/>
                </a:lnTo>
                <a:lnTo>
                  <a:pt x="0" y="0"/>
                </a:lnTo>
                <a:close/>
              </a:path>
            </a:pathLst>
          </a:custGeom>
          <a:blipFill>
            <a:blip r:embed="rId2"/>
            <a:stretch>
              <a:fillRect/>
            </a:stretch>
          </a:blipFill>
        </p:spPr>
      </p:sp>
      <p:sp>
        <p:nvSpPr>
          <p:cNvPr id="7" name="TextBox 7"/>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Experiment</a:t>
            </a:r>
          </a:p>
        </p:txBody>
      </p:sp>
      <p:sp>
        <p:nvSpPr>
          <p:cNvPr id="8" name="TextBox 8"/>
          <p:cNvSpPr txBox="1"/>
          <p:nvPr/>
        </p:nvSpPr>
        <p:spPr>
          <a:xfrm>
            <a:off x="394616" y="2291928"/>
            <a:ext cx="3626590" cy="675640"/>
          </a:xfrm>
          <a:prstGeom prst="rect">
            <a:avLst/>
          </a:prstGeom>
        </p:spPr>
        <p:txBody>
          <a:bodyPr lIns="0" tIns="0" rIns="0" bIns="0" rtlCol="0" anchor="t">
            <a:spAutoFit/>
          </a:bodyPr>
          <a:lstStyle/>
          <a:p>
            <a:pPr marL="690881" lvl="1" indent="-345440" algn="ctr">
              <a:lnSpc>
                <a:spcPts val="5120"/>
              </a:lnSpc>
              <a:buFont typeface="Arial"/>
              <a:buChar char="•"/>
            </a:pPr>
            <a:r>
              <a:rPr lang="en-US" sz="3200">
                <a:solidFill>
                  <a:srgbClr val="000000"/>
                </a:solidFill>
                <a:latin typeface="Times New Roman Bold"/>
              </a:rPr>
              <a:t>Ablation Study</a:t>
            </a:r>
          </a:p>
        </p:txBody>
      </p:sp>
      <p:sp>
        <p:nvSpPr>
          <p:cNvPr id="9" name="TextBox 9"/>
          <p:cNvSpPr txBox="1"/>
          <p:nvPr/>
        </p:nvSpPr>
        <p:spPr>
          <a:xfrm>
            <a:off x="1028700" y="2919943"/>
            <a:ext cx="4610100" cy="506730"/>
          </a:xfrm>
          <a:prstGeom prst="rect">
            <a:avLst/>
          </a:prstGeom>
        </p:spPr>
        <p:txBody>
          <a:bodyPr wrap="square" lIns="0" tIns="0" rIns="0" bIns="0" rtlCol="0" anchor="t">
            <a:spAutoFit/>
          </a:bodyPr>
          <a:lstStyle/>
          <a:p>
            <a:pPr marL="518160" lvl="1" indent="-259080" algn="ctr">
              <a:lnSpc>
                <a:spcPts val="3840"/>
              </a:lnSpc>
              <a:buFont typeface="Arial"/>
              <a:buChar char="•"/>
            </a:pPr>
            <a:r>
              <a:rPr lang="en-US" sz="2400" dirty="0">
                <a:solidFill>
                  <a:srgbClr val="000000"/>
                </a:solidFill>
                <a:latin typeface="Times New Roman Bold"/>
              </a:rPr>
              <a:t>Ablation on the number of bins</a:t>
            </a:r>
          </a:p>
        </p:txBody>
      </p:sp>
      <p:sp>
        <p:nvSpPr>
          <p:cNvPr id="10" name="TextBox 10"/>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35</a:t>
            </a:r>
            <a:endParaRPr lang="en-US" sz="3200" dirty="0">
              <a:solidFill>
                <a:srgbClr val="000000"/>
              </a:solidFill>
              <a:latin typeface="Times New Roman"/>
            </a:endParaRPr>
          </a:p>
        </p:txBody>
      </p:sp>
      <p:sp>
        <p:nvSpPr>
          <p:cNvPr id="12" name="Freeform 12"/>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3"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4"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6" name="TextBox 6"/>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Conclusion</a:t>
            </a:r>
          </a:p>
        </p:txBody>
      </p:sp>
      <p:sp>
        <p:nvSpPr>
          <p:cNvPr id="7" name="TextBox 7"/>
          <p:cNvSpPr txBox="1"/>
          <p:nvPr/>
        </p:nvSpPr>
        <p:spPr>
          <a:xfrm>
            <a:off x="514832" y="3858390"/>
            <a:ext cx="17056986" cy="581660"/>
          </a:xfrm>
          <a:prstGeom prst="rect">
            <a:avLst/>
          </a:prstGeom>
        </p:spPr>
        <p:txBody>
          <a:bodyPr wrap="square" lIns="0" tIns="0" rIns="0" bIns="0" rtlCol="0" anchor="t">
            <a:spAutoFit/>
          </a:bodyPr>
          <a:lstStyle/>
          <a:p>
            <a:pPr marL="604519" lvl="1" indent="-302260" algn="ctr">
              <a:lnSpc>
                <a:spcPts val="4479"/>
              </a:lnSpc>
              <a:spcBef>
                <a:spcPct val="0"/>
              </a:spcBef>
              <a:buFont typeface="Arial"/>
              <a:buChar char="•"/>
            </a:pPr>
            <a:r>
              <a:rPr lang="en-US" sz="2799" dirty="0">
                <a:solidFill>
                  <a:srgbClr val="000000"/>
                </a:solidFill>
                <a:latin typeface="Times New Roman Bold"/>
              </a:rPr>
              <a:t>Achieves state-of-the art performance on the first three datasets (THUMOS14,  HACS,  EPIC KITCHEN)</a:t>
            </a:r>
          </a:p>
        </p:txBody>
      </p:sp>
      <p:sp>
        <p:nvSpPr>
          <p:cNvPr id="8" name="TextBox 8"/>
          <p:cNvSpPr txBox="1"/>
          <p:nvPr/>
        </p:nvSpPr>
        <p:spPr>
          <a:xfrm>
            <a:off x="514832" y="2573184"/>
            <a:ext cx="15933374" cy="1143635"/>
          </a:xfrm>
          <a:prstGeom prst="rect">
            <a:avLst/>
          </a:prstGeom>
        </p:spPr>
        <p:txBody>
          <a:bodyPr lIns="0" tIns="0" rIns="0" bIns="0" rtlCol="0" anchor="t">
            <a:spAutoFit/>
          </a:bodyPr>
          <a:lstStyle/>
          <a:p>
            <a:pPr marL="604519" lvl="1" indent="-302260">
              <a:lnSpc>
                <a:spcPts val="4479"/>
              </a:lnSpc>
              <a:buFont typeface="Arial"/>
              <a:buChar char="•"/>
            </a:pPr>
            <a:r>
              <a:rPr lang="en-US" sz="2799">
                <a:solidFill>
                  <a:srgbClr val="000000"/>
                </a:solidFill>
                <a:latin typeface="Times New Roman Bold"/>
              </a:rPr>
              <a:t>Improving the temporal action detection task with a simple one-stage convolutional based framework TriDet with relative boundary modeling</a:t>
            </a:r>
          </a:p>
        </p:txBody>
      </p:sp>
      <p:sp>
        <p:nvSpPr>
          <p:cNvPr id="9" name="TextBox 9"/>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36</a:t>
            </a:r>
            <a:endParaRPr lang="en-US" sz="3200" dirty="0">
              <a:solidFill>
                <a:srgbClr val="000000"/>
              </a:solidFill>
              <a:latin typeface="Times New Roman"/>
            </a:endParaRPr>
          </a:p>
        </p:txBody>
      </p:sp>
      <p:sp>
        <p:nvSpPr>
          <p:cNvPr id="11" name="Freeform 11"/>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12"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3"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TextBox 4"/>
          <p:cNvSpPr txBox="1"/>
          <p:nvPr/>
        </p:nvSpPr>
        <p:spPr>
          <a:xfrm>
            <a:off x="1028700" y="3065796"/>
            <a:ext cx="9386462" cy="2447925"/>
          </a:xfrm>
          <a:prstGeom prst="rect">
            <a:avLst/>
          </a:prstGeom>
        </p:spPr>
        <p:txBody>
          <a:bodyPr lIns="0" tIns="0" rIns="0" bIns="0" rtlCol="0" anchor="t">
            <a:spAutoFit/>
          </a:bodyPr>
          <a:lstStyle/>
          <a:p>
            <a:pPr>
              <a:lnSpc>
                <a:spcPts val="9600"/>
              </a:lnSpc>
            </a:pPr>
            <a:r>
              <a:rPr lang="en-US" sz="8000" spc="248" dirty="0">
                <a:solidFill>
                  <a:srgbClr val="000000"/>
                </a:solidFill>
                <a:latin typeface="Poppins Bold"/>
              </a:rPr>
              <a:t>Thank you</a:t>
            </a:r>
          </a:p>
          <a:p>
            <a:pPr>
              <a:lnSpc>
                <a:spcPts val="9600"/>
              </a:lnSpc>
            </a:pPr>
            <a:r>
              <a:rPr lang="en-US" sz="8000" spc="248" dirty="0">
                <a:solidFill>
                  <a:srgbClr val="000000"/>
                </a:solidFill>
                <a:latin typeface="Poppins Bold"/>
              </a:rPr>
              <a:t>for listening!</a:t>
            </a:r>
          </a:p>
        </p:txBody>
      </p:sp>
      <p:sp>
        <p:nvSpPr>
          <p:cNvPr id="5" name="AutoShape 5"/>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7" name="TextBox 7"/>
          <p:cNvSpPr txBox="1"/>
          <p:nvPr/>
        </p:nvSpPr>
        <p:spPr>
          <a:xfrm>
            <a:off x="17756934" y="9628667"/>
            <a:ext cx="406450" cy="586699"/>
          </a:xfrm>
          <a:prstGeom prst="rect">
            <a:avLst/>
          </a:prstGeom>
        </p:spPr>
        <p:txBody>
          <a:bodyPr lIns="0" tIns="0" rIns="0" bIns="0" rtlCol="0" anchor="t">
            <a:spAutoFit/>
          </a:bodyPr>
          <a:lstStyle/>
          <a:p>
            <a:pPr algn="ctr">
              <a:lnSpc>
                <a:spcPts val="5120"/>
              </a:lnSpc>
              <a:spcBef>
                <a:spcPct val="0"/>
              </a:spcBef>
            </a:pPr>
            <a:r>
              <a:rPr lang="en-US" sz="3200" dirty="0" smtClean="0">
                <a:solidFill>
                  <a:srgbClr val="000000"/>
                </a:solidFill>
                <a:latin typeface="Times New Roman"/>
              </a:rPr>
              <a:t>37</a:t>
            </a:r>
            <a:endParaRPr lang="en-US" sz="3200" dirty="0">
              <a:solidFill>
                <a:srgbClr val="000000"/>
              </a:solidFill>
              <a:latin typeface="Times New Roman"/>
            </a:endParaRPr>
          </a:p>
        </p:txBody>
      </p:sp>
      <p:sp>
        <p:nvSpPr>
          <p:cNvPr id="9" name="Freeform 9"/>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10"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1"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8136219" y="4766383"/>
            <a:ext cx="3978788" cy="3676267"/>
          </a:xfrm>
          <a:custGeom>
            <a:avLst/>
            <a:gdLst/>
            <a:ahLst/>
            <a:cxnLst/>
            <a:rect l="l" t="t" r="r" b="b"/>
            <a:pathLst>
              <a:path w="3978788" h="3676267">
                <a:moveTo>
                  <a:pt x="0" y="0"/>
                </a:moveTo>
                <a:lnTo>
                  <a:pt x="3978788" y="0"/>
                </a:lnTo>
                <a:lnTo>
                  <a:pt x="3978788" y="3676267"/>
                </a:lnTo>
                <a:lnTo>
                  <a:pt x="0" y="3676267"/>
                </a:lnTo>
                <a:lnTo>
                  <a:pt x="0" y="0"/>
                </a:lnTo>
                <a:close/>
              </a:path>
            </a:pathLst>
          </a:custGeom>
          <a:blipFill>
            <a:blip r:embed="rId2"/>
            <a:stretch>
              <a:fillRect t="-12752" b="-49591"/>
            </a:stretch>
          </a:blipFill>
        </p:spPr>
      </p:sp>
      <p:sp>
        <p:nvSpPr>
          <p:cNvPr id="6" name="Freeform 6"/>
          <p:cNvSpPr/>
          <p:nvPr/>
        </p:nvSpPr>
        <p:spPr>
          <a:xfrm>
            <a:off x="2204967" y="4766383"/>
            <a:ext cx="3978788" cy="3676267"/>
          </a:xfrm>
          <a:custGeom>
            <a:avLst/>
            <a:gdLst/>
            <a:ahLst/>
            <a:cxnLst/>
            <a:rect l="l" t="t" r="r" b="b"/>
            <a:pathLst>
              <a:path w="3978788" h="3676267">
                <a:moveTo>
                  <a:pt x="0" y="0"/>
                </a:moveTo>
                <a:lnTo>
                  <a:pt x="3978788" y="0"/>
                </a:lnTo>
                <a:lnTo>
                  <a:pt x="3978788" y="3676267"/>
                </a:lnTo>
                <a:lnTo>
                  <a:pt x="0" y="3676267"/>
                </a:lnTo>
                <a:lnTo>
                  <a:pt x="0" y="0"/>
                </a:lnTo>
                <a:close/>
              </a:path>
            </a:pathLst>
          </a:custGeom>
          <a:blipFill>
            <a:blip r:embed="rId2"/>
            <a:stretch>
              <a:fillRect t="-12752" b="-49591"/>
            </a:stretch>
          </a:blipFill>
        </p:spPr>
      </p:sp>
      <p:sp>
        <p:nvSpPr>
          <p:cNvPr id="7" name="Freeform 7"/>
          <p:cNvSpPr/>
          <p:nvPr/>
        </p:nvSpPr>
        <p:spPr>
          <a:xfrm>
            <a:off x="2204967" y="5052133"/>
            <a:ext cx="1748702" cy="1748702"/>
          </a:xfrm>
          <a:custGeom>
            <a:avLst/>
            <a:gdLst/>
            <a:ahLst/>
            <a:cxnLst/>
            <a:rect l="l" t="t" r="r" b="b"/>
            <a:pathLst>
              <a:path w="1748702" h="1748702">
                <a:moveTo>
                  <a:pt x="0" y="0"/>
                </a:moveTo>
                <a:lnTo>
                  <a:pt x="1748702" y="0"/>
                </a:lnTo>
                <a:lnTo>
                  <a:pt x="1748702" y="1748701"/>
                </a:lnTo>
                <a:lnTo>
                  <a:pt x="0" y="1748701"/>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9" name="TextBox 9"/>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10" name="TextBox 10"/>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4</a:t>
            </a:r>
          </a:p>
        </p:txBody>
      </p:sp>
      <p:sp>
        <p:nvSpPr>
          <p:cNvPr id="11" name="TextBox 11"/>
          <p:cNvSpPr txBox="1"/>
          <p:nvPr/>
        </p:nvSpPr>
        <p:spPr>
          <a:xfrm>
            <a:off x="830880" y="2498571"/>
            <a:ext cx="15268200"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dirty="0">
                <a:solidFill>
                  <a:srgbClr val="000000"/>
                </a:solidFill>
                <a:latin typeface="Times New Roman Bold"/>
              </a:rPr>
              <a:t>TAD</a:t>
            </a:r>
            <a:r>
              <a:rPr lang="en-US" sz="2799" dirty="0">
                <a:solidFill>
                  <a:srgbClr val="000000"/>
                </a:solidFill>
                <a:latin typeface="Times New Roman"/>
              </a:rPr>
              <a:t> </a:t>
            </a:r>
            <a:r>
              <a:rPr lang="en-US" sz="2799" dirty="0">
                <a:solidFill>
                  <a:srgbClr val="000000"/>
                </a:solidFill>
                <a:latin typeface="Times New Roman Bold"/>
              </a:rPr>
              <a:t>                             </a:t>
            </a:r>
            <a:r>
              <a:rPr lang="en-US" sz="2799" dirty="0">
                <a:solidFill>
                  <a:srgbClr val="000000"/>
                </a:solidFill>
                <a:latin typeface="Times New Roman"/>
              </a:rPr>
              <a:t>remains to be a very challenging task due to some unresolved problems.</a:t>
            </a:r>
          </a:p>
        </p:txBody>
      </p:sp>
      <p:sp>
        <p:nvSpPr>
          <p:cNvPr id="12" name="TextBox 12"/>
          <p:cNvSpPr txBox="1"/>
          <p:nvPr/>
        </p:nvSpPr>
        <p:spPr>
          <a:xfrm>
            <a:off x="1363808" y="2977800"/>
            <a:ext cx="8487741" cy="1068070"/>
          </a:xfrm>
          <a:prstGeom prst="rect">
            <a:avLst/>
          </a:prstGeom>
        </p:spPr>
        <p:txBody>
          <a:bodyPr lIns="0" tIns="0" rIns="0" bIns="0" rtlCol="0" anchor="t">
            <a:spAutoFit/>
          </a:bodyPr>
          <a:lstStyle/>
          <a:p>
            <a:pPr marL="561339" lvl="1" indent="-280669" algn="ctr">
              <a:lnSpc>
                <a:spcPts val="4159"/>
              </a:lnSpc>
              <a:buFont typeface="Arial"/>
              <a:buChar char="•"/>
            </a:pPr>
            <a:r>
              <a:rPr lang="en-US" sz="2599">
                <a:solidFill>
                  <a:srgbClr val="000000"/>
                </a:solidFill>
                <a:latin typeface="Times New Roman"/>
              </a:rPr>
              <a:t>TAD is that </a:t>
            </a:r>
            <a:r>
              <a:rPr lang="en-US" sz="2599">
                <a:solidFill>
                  <a:srgbClr val="000000"/>
                </a:solidFill>
                <a:latin typeface="Times New Roman Bold"/>
              </a:rPr>
              <a:t>action boundaries</a:t>
            </a:r>
            <a:r>
              <a:rPr lang="en-US" sz="2599">
                <a:solidFill>
                  <a:srgbClr val="000000"/>
                </a:solidFill>
                <a:latin typeface="Times New Roman"/>
              </a:rPr>
              <a:t> are </a:t>
            </a:r>
            <a:r>
              <a:rPr lang="en-US" sz="2599">
                <a:solidFill>
                  <a:srgbClr val="000000"/>
                </a:solidFill>
                <a:latin typeface="Times New Roman Bold"/>
              </a:rPr>
              <a:t>usually not obvious</a:t>
            </a:r>
          </a:p>
          <a:p>
            <a:pPr algn="ctr">
              <a:lnSpc>
                <a:spcPts val="4159"/>
              </a:lnSpc>
            </a:pPr>
            <a:endParaRPr lang="en-US" sz="2599">
              <a:solidFill>
                <a:srgbClr val="000000"/>
              </a:solidFill>
              <a:latin typeface="Times New Roman Bold"/>
            </a:endParaRPr>
          </a:p>
        </p:txBody>
      </p:sp>
      <p:sp>
        <p:nvSpPr>
          <p:cNvPr id="13" name="TextBox 13"/>
          <p:cNvSpPr txBox="1"/>
          <p:nvPr/>
        </p:nvSpPr>
        <p:spPr>
          <a:xfrm>
            <a:off x="12307242" y="7484297"/>
            <a:ext cx="4114970" cy="958352"/>
          </a:xfrm>
          <a:prstGeom prst="rect">
            <a:avLst/>
          </a:prstGeom>
        </p:spPr>
        <p:txBody>
          <a:bodyPr lIns="0" tIns="0" rIns="0" bIns="0" rtlCol="0" anchor="t">
            <a:spAutoFit/>
          </a:bodyPr>
          <a:lstStyle/>
          <a:p>
            <a:pPr>
              <a:lnSpc>
                <a:spcPts val="3840"/>
              </a:lnSpc>
            </a:pPr>
            <a:r>
              <a:rPr lang="en-US" sz="2400">
                <a:solidFill>
                  <a:srgbClr val="000000"/>
                </a:solidFill>
                <a:latin typeface="Times New Roman"/>
              </a:rPr>
              <a:t>Typing on the keyboard ?</a:t>
            </a:r>
          </a:p>
          <a:p>
            <a:pPr>
              <a:lnSpc>
                <a:spcPts val="3591"/>
              </a:lnSpc>
              <a:spcBef>
                <a:spcPct val="0"/>
              </a:spcBef>
            </a:pPr>
            <a:r>
              <a:rPr lang="en-US" sz="2244">
                <a:solidFill>
                  <a:srgbClr val="000000"/>
                </a:solidFill>
                <a:latin typeface="Times New Roman"/>
              </a:rPr>
              <a:t>Writing the memo ?</a:t>
            </a:r>
          </a:p>
        </p:txBody>
      </p:sp>
      <p:sp>
        <p:nvSpPr>
          <p:cNvPr id="14" name="Freeform 14"/>
          <p:cNvSpPr/>
          <p:nvPr/>
        </p:nvSpPr>
        <p:spPr>
          <a:xfrm>
            <a:off x="2922049" y="5391318"/>
            <a:ext cx="3051332" cy="3051332"/>
          </a:xfrm>
          <a:custGeom>
            <a:avLst/>
            <a:gdLst/>
            <a:ahLst/>
            <a:cxnLst/>
            <a:rect l="l" t="t" r="r" b="b"/>
            <a:pathLst>
              <a:path w="3051332" h="3051332">
                <a:moveTo>
                  <a:pt x="0" y="0"/>
                </a:moveTo>
                <a:lnTo>
                  <a:pt x="3051333" y="0"/>
                </a:lnTo>
                <a:lnTo>
                  <a:pt x="3051333" y="3051332"/>
                </a:lnTo>
                <a:lnTo>
                  <a:pt x="0" y="305133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5" name="TextBox 15"/>
          <p:cNvSpPr txBox="1"/>
          <p:nvPr/>
        </p:nvSpPr>
        <p:spPr>
          <a:xfrm>
            <a:off x="2204966" y="4490158"/>
            <a:ext cx="1224033" cy="638175"/>
          </a:xfrm>
          <a:prstGeom prst="rect">
            <a:avLst/>
          </a:prstGeom>
        </p:spPr>
        <p:txBody>
          <a:bodyPr wrap="square" lIns="0" tIns="0" rIns="0" bIns="0" rtlCol="0" anchor="t">
            <a:spAutoFit/>
          </a:bodyPr>
          <a:lstStyle/>
          <a:p>
            <a:pPr algn="ctr">
              <a:lnSpc>
                <a:spcPts val="4800"/>
              </a:lnSpc>
              <a:spcBef>
                <a:spcPct val="0"/>
              </a:spcBef>
            </a:pPr>
            <a:r>
              <a:rPr lang="en-US" sz="3000" dirty="0">
                <a:solidFill>
                  <a:srgbClr val="F7D821"/>
                </a:solidFill>
                <a:latin typeface="Times New Roman Bold"/>
              </a:rPr>
              <a:t>memo</a:t>
            </a:r>
          </a:p>
        </p:txBody>
      </p:sp>
      <p:sp>
        <p:nvSpPr>
          <p:cNvPr id="16" name="TextBox 16"/>
          <p:cNvSpPr txBox="1"/>
          <p:nvPr/>
        </p:nvSpPr>
        <p:spPr>
          <a:xfrm>
            <a:off x="4981145" y="4753143"/>
            <a:ext cx="1202610" cy="638175"/>
          </a:xfrm>
          <a:prstGeom prst="rect">
            <a:avLst/>
          </a:prstGeom>
        </p:spPr>
        <p:txBody>
          <a:bodyPr wrap="square" lIns="0" tIns="0" rIns="0" bIns="0" rtlCol="0" anchor="t">
            <a:spAutoFit/>
          </a:bodyPr>
          <a:lstStyle/>
          <a:p>
            <a:pPr algn="ctr">
              <a:lnSpc>
                <a:spcPts val="4800"/>
              </a:lnSpc>
              <a:spcBef>
                <a:spcPct val="0"/>
              </a:spcBef>
            </a:pPr>
            <a:r>
              <a:rPr lang="en-US" sz="3000" dirty="0">
                <a:solidFill>
                  <a:srgbClr val="C1FF72"/>
                </a:solidFill>
                <a:latin typeface="Times New Roman Bold"/>
              </a:rPr>
              <a:t>laptop</a:t>
            </a:r>
          </a:p>
        </p:txBody>
      </p:sp>
      <p:sp>
        <p:nvSpPr>
          <p:cNvPr id="17" name="TextBox 17"/>
          <p:cNvSpPr txBox="1"/>
          <p:nvPr/>
        </p:nvSpPr>
        <p:spPr>
          <a:xfrm>
            <a:off x="2204966" y="4194424"/>
            <a:ext cx="2443233" cy="506730"/>
          </a:xfrm>
          <a:prstGeom prst="rect">
            <a:avLst/>
          </a:prstGeom>
        </p:spPr>
        <p:txBody>
          <a:bodyPr wrap="square" lIns="0" tIns="0" rIns="0" bIns="0" rtlCol="0" anchor="t">
            <a:spAutoFit/>
          </a:bodyPr>
          <a:lstStyle/>
          <a:p>
            <a:pPr algn="ctr">
              <a:lnSpc>
                <a:spcPts val="3840"/>
              </a:lnSpc>
              <a:spcBef>
                <a:spcPct val="0"/>
              </a:spcBef>
            </a:pPr>
            <a:r>
              <a:rPr lang="en-US" sz="2400" dirty="0">
                <a:solidFill>
                  <a:srgbClr val="000000"/>
                </a:solidFill>
                <a:latin typeface="Times New Roman Bold"/>
              </a:rPr>
              <a:t>Object Detection</a:t>
            </a:r>
          </a:p>
        </p:txBody>
      </p:sp>
      <p:sp>
        <p:nvSpPr>
          <p:cNvPr id="18" name="TextBox 18"/>
          <p:cNvSpPr txBox="1"/>
          <p:nvPr/>
        </p:nvSpPr>
        <p:spPr>
          <a:xfrm>
            <a:off x="8136219" y="4194424"/>
            <a:ext cx="657523" cy="506730"/>
          </a:xfrm>
          <a:prstGeom prst="rect">
            <a:avLst/>
          </a:prstGeom>
        </p:spPr>
        <p:txBody>
          <a:bodyPr lIns="0" tIns="0" rIns="0" bIns="0" rtlCol="0" anchor="t">
            <a:spAutoFit/>
          </a:bodyPr>
          <a:lstStyle/>
          <a:p>
            <a:pPr algn="ctr">
              <a:lnSpc>
                <a:spcPts val="3840"/>
              </a:lnSpc>
              <a:spcBef>
                <a:spcPct val="0"/>
              </a:spcBef>
            </a:pPr>
            <a:r>
              <a:rPr lang="en-US" sz="2400">
                <a:solidFill>
                  <a:srgbClr val="000000"/>
                </a:solidFill>
                <a:latin typeface="Times New Roman Bold"/>
              </a:rPr>
              <a:t>TAD</a:t>
            </a:r>
          </a:p>
        </p:txBody>
      </p:sp>
      <p:sp>
        <p:nvSpPr>
          <p:cNvPr id="19" name="TextBox 19"/>
          <p:cNvSpPr txBox="1"/>
          <p:nvPr/>
        </p:nvSpPr>
        <p:spPr>
          <a:xfrm>
            <a:off x="2568473" y="2686725"/>
            <a:ext cx="2770392" cy="375285"/>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Times New Roman Bold"/>
              </a:rPr>
              <a:t>Temporal action detection</a:t>
            </a:r>
          </a:p>
        </p:txBody>
      </p:sp>
      <p:sp>
        <p:nvSpPr>
          <p:cNvPr id="21" name="Freeform 21"/>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7"/>
            <a:stretch>
              <a:fillRect/>
            </a:stretch>
          </a:blipFill>
        </p:spPr>
      </p:sp>
      <p:sp>
        <p:nvSpPr>
          <p:cNvPr id="22"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3"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6" name="Group 6"/>
          <p:cNvGrpSpPr/>
          <p:nvPr/>
        </p:nvGrpSpPr>
        <p:grpSpPr>
          <a:xfrm>
            <a:off x="1363808" y="3918935"/>
            <a:ext cx="4113317" cy="5244745"/>
            <a:chOff x="0" y="0"/>
            <a:chExt cx="5484423" cy="6992993"/>
          </a:xfrm>
        </p:grpSpPr>
        <p:grpSp>
          <p:nvGrpSpPr>
            <p:cNvPr id="7" name="Group 7"/>
            <p:cNvGrpSpPr/>
            <p:nvPr/>
          </p:nvGrpSpPr>
          <p:grpSpPr>
            <a:xfrm>
              <a:off x="0" y="0"/>
              <a:ext cx="5484423" cy="6992993"/>
              <a:chOff x="0" y="0"/>
              <a:chExt cx="1083343" cy="1381332"/>
            </a:xfrm>
          </p:grpSpPr>
          <p:sp>
            <p:nvSpPr>
              <p:cNvPr id="8" name="Freeform 8"/>
              <p:cNvSpPr/>
              <p:nvPr/>
            </p:nvSpPr>
            <p:spPr>
              <a:xfrm>
                <a:off x="0" y="0"/>
                <a:ext cx="1083343" cy="1381332"/>
              </a:xfrm>
              <a:custGeom>
                <a:avLst/>
                <a:gdLst/>
                <a:ahLst/>
                <a:cxnLst/>
                <a:rect l="l" t="t" r="r" b="b"/>
                <a:pathLst>
                  <a:path w="1083343" h="1381332">
                    <a:moveTo>
                      <a:pt x="0" y="0"/>
                    </a:moveTo>
                    <a:lnTo>
                      <a:pt x="1083343" y="0"/>
                    </a:lnTo>
                    <a:lnTo>
                      <a:pt x="1083343" y="1381332"/>
                    </a:lnTo>
                    <a:lnTo>
                      <a:pt x="0" y="1381332"/>
                    </a:lnTo>
                    <a:lnTo>
                      <a:pt x="0" y="0"/>
                    </a:lnTo>
                  </a:path>
                </a:pathLst>
              </a:custGeom>
              <a:solidFill>
                <a:srgbClr val="EADD93"/>
              </a:solidFill>
            </p:spPr>
          </p:sp>
          <p:sp>
            <p:nvSpPr>
              <p:cNvPr id="9" name="TextBox 9"/>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sp>
          <p:nvSpPr>
            <p:cNvPr id="10" name="TextBox 10"/>
            <p:cNvSpPr txBox="1"/>
            <p:nvPr/>
          </p:nvSpPr>
          <p:spPr>
            <a:xfrm>
              <a:off x="353588" y="259810"/>
              <a:ext cx="20875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I</a:t>
              </a:r>
            </a:p>
          </p:txBody>
        </p:sp>
        <p:sp>
          <p:nvSpPr>
            <p:cNvPr id="11" name="TextBox 11"/>
            <p:cNvSpPr txBox="1"/>
            <p:nvPr/>
          </p:nvSpPr>
          <p:spPr>
            <a:xfrm>
              <a:off x="322433" y="1973463"/>
              <a:ext cx="716955"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am</a:t>
              </a:r>
            </a:p>
          </p:txBody>
        </p:sp>
        <p:sp>
          <p:nvSpPr>
            <p:cNvPr id="12" name="TextBox 12"/>
            <p:cNvSpPr txBox="1"/>
            <p:nvPr/>
          </p:nvSpPr>
          <p:spPr>
            <a:xfrm>
              <a:off x="322433" y="3973144"/>
              <a:ext cx="27106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a:t>
              </a:r>
            </a:p>
          </p:txBody>
        </p:sp>
        <p:sp>
          <p:nvSpPr>
            <p:cNvPr id="13" name="TextBox 13"/>
            <p:cNvSpPr txBox="1"/>
            <p:nvPr/>
          </p:nvSpPr>
          <p:spPr>
            <a:xfrm>
              <a:off x="322433" y="5684052"/>
              <a:ext cx="1794470"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Student</a:t>
              </a:r>
            </a:p>
          </p:txBody>
        </p:sp>
        <p:sp>
          <p:nvSpPr>
            <p:cNvPr id="14" name="TextBox 14"/>
            <p:cNvSpPr txBox="1"/>
            <p:nvPr/>
          </p:nvSpPr>
          <p:spPr>
            <a:xfrm>
              <a:off x="3454518" y="216352"/>
              <a:ext cx="20875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I</a:t>
              </a:r>
            </a:p>
          </p:txBody>
        </p:sp>
        <p:sp>
          <p:nvSpPr>
            <p:cNvPr id="15" name="AutoShape 15"/>
            <p:cNvSpPr/>
            <p:nvPr/>
          </p:nvSpPr>
          <p:spPr>
            <a:xfrm flipV="1">
              <a:off x="2128143" y="730279"/>
              <a:ext cx="1326375" cy="5144273"/>
            </a:xfrm>
            <a:prstGeom prst="line">
              <a:avLst/>
            </a:prstGeom>
            <a:ln w="50800" cap="flat">
              <a:solidFill>
                <a:srgbClr val="047B41"/>
              </a:solidFill>
              <a:prstDash val="solid"/>
              <a:headEnd type="arrow" w="med" len="sm"/>
              <a:tailEnd type="arrow" w="med" len="sm"/>
            </a:ln>
          </p:spPr>
        </p:sp>
        <p:sp>
          <p:nvSpPr>
            <p:cNvPr id="16" name="AutoShape 16"/>
            <p:cNvSpPr/>
            <p:nvPr/>
          </p:nvSpPr>
          <p:spPr>
            <a:xfrm flipV="1">
              <a:off x="1039388" y="730279"/>
              <a:ext cx="2415130" cy="3756792"/>
            </a:xfrm>
            <a:prstGeom prst="line">
              <a:avLst/>
            </a:prstGeom>
            <a:ln w="50800" cap="flat">
              <a:solidFill>
                <a:srgbClr val="3DC491"/>
              </a:solidFill>
              <a:prstDash val="solid"/>
              <a:headEnd type="arrow" w="med" len="sm"/>
              <a:tailEnd type="arrow" w="med" len="sm"/>
            </a:ln>
          </p:spPr>
        </p:sp>
        <p:sp>
          <p:nvSpPr>
            <p:cNvPr id="17" name="AutoShape 17"/>
            <p:cNvSpPr/>
            <p:nvPr/>
          </p:nvSpPr>
          <p:spPr>
            <a:xfrm flipV="1">
              <a:off x="1039388" y="730279"/>
              <a:ext cx="2415130" cy="1757111"/>
            </a:xfrm>
            <a:prstGeom prst="line">
              <a:avLst/>
            </a:prstGeom>
            <a:ln w="50800" cap="flat">
              <a:solidFill>
                <a:srgbClr val="C1FF72"/>
              </a:solidFill>
              <a:prstDash val="solid"/>
              <a:headEnd type="arrow" w="med" len="sm"/>
              <a:tailEnd type="arrow" w="med" len="sm"/>
            </a:ln>
          </p:spPr>
        </p:sp>
        <p:sp>
          <p:nvSpPr>
            <p:cNvPr id="18" name="AutoShape 18"/>
            <p:cNvSpPr/>
            <p:nvPr/>
          </p:nvSpPr>
          <p:spPr>
            <a:xfrm flipV="1">
              <a:off x="562344" y="730279"/>
              <a:ext cx="2996552" cy="41995"/>
            </a:xfrm>
            <a:prstGeom prst="line">
              <a:avLst/>
            </a:prstGeom>
            <a:ln w="50800" cap="flat">
              <a:solidFill>
                <a:srgbClr val="7ED957"/>
              </a:solidFill>
              <a:prstDash val="solid"/>
              <a:headEnd type="arrow" w="med" len="sm"/>
              <a:tailEnd type="arrow" w="med" len="sm"/>
            </a:ln>
          </p:spPr>
        </p:sp>
        <p:sp>
          <p:nvSpPr>
            <p:cNvPr id="19" name="TextBox 19"/>
            <p:cNvSpPr txBox="1"/>
            <p:nvPr/>
          </p:nvSpPr>
          <p:spPr>
            <a:xfrm>
              <a:off x="3423364" y="1930005"/>
              <a:ext cx="716955"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am</a:t>
              </a:r>
            </a:p>
          </p:txBody>
        </p:sp>
        <p:sp>
          <p:nvSpPr>
            <p:cNvPr id="20" name="TextBox 20"/>
            <p:cNvSpPr txBox="1"/>
            <p:nvPr/>
          </p:nvSpPr>
          <p:spPr>
            <a:xfrm>
              <a:off x="3423364" y="3929686"/>
              <a:ext cx="27106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a:t>
              </a:r>
            </a:p>
          </p:txBody>
        </p:sp>
        <p:sp>
          <p:nvSpPr>
            <p:cNvPr id="21" name="TextBox 21"/>
            <p:cNvSpPr txBox="1"/>
            <p:nvPr/>
          </p:nvSpPr>
          <p:spPr>
            <a:xfrm>
              <a:off x="3423364" y="5640594"/>
              <a:ext cx="1794470"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Student</a:t>
              </a:r>
            </a:p>
          </p:txBody>
        </p:sp>
      </p:grpSp>
      <p:sp>
        <p:nvSpPr>
          <p:cNvPr id="23" name="TextBox 23"/>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24" name="TextBox 24"/>
          <p:cNvSpPr txBox="1"/>
          <p:nvPr/>
        </p:nvSpPr>
        <p:spPr>
          <a:xfrm>
            <a:off x="415326" y="2573184"/>
            <a:ext cx="2954020"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Bold"/>
              </a:rPr>
              <a:t>Self Attention </a:t>
            </a:r>
          </a:p>
        </p:txBody>
      </p:sp>
      <p:sp>
        <p:nvSpPr>
          <p:cNvPr id="25" name="TextBox 25"/>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5</a:t>
            </a:r>
          </a:p>
        </p:txBody>
      </p:sp>
      <p:sp>
        <p:nvSpPr>
          <p:cNvPr id="26" name="TextBox 26"/>
          <p:cNvSpPr txBox="1"/>
          <p:nvPr/>
        </p:nvSpPr>
        <p:spPr>
          <a:xfrm>
            <a:off x="5903246" y="3856640"/>
            <a:ext cx="2378273" cy="506730"/>
          </a:xfrm>
          <a:prstGeom prst="rect">
            <a:avLst/>
          </a:prstGeom>
        </p:spPr>
        <p:txBody>
          <a:bodyPr lIns="0" tIns="0" rIns="0" bIns="0" rtlCol="0" anchor="t">
            <a:spAutoFit/>
          </a:bodyPr>
          <a:lstStyle/>
          <a:p>
            <a:pPr marL="518160" lvl="1" indent="-259080" algn="ctr">
              <a:lnSpc>
                <a:spcPts val="3840"/>
              </a:lnSpc>
              <a:buFont typeface="Arial"/>
              <a:buChar char="•"/>
            </a:pPr>
            <a:r>
              <a:rPr lang="en-US" sz="2400">
                <a:solidFill>
                  <a:srgbClr val="000000"/>
                </a:solidFill>
                <a:latin typeface="Times New Roman"/>
              </a:rPr>
              <a:t>I am a student</a:t>
            </a:r>
          </a:p>
        </p:txBody>
      </p:sp>
      <p:sp>
        <p:nvSpPr>
          <p:cNvPr id="27" name="TextBox 27"/>
          <p:cNvSpPr txBox="1"/>
          <p:nvPr/>
        </p:nvSpPr>
        <p:spPr>
          <a:xfrm>
            <a:off x="5903246" y="4425882"/>
            <a:ext cx="1978372" cy="506730"/>
          </a:xfrm>
          <a:prstGeom prst="rect">
            <a:avLst/>
          </a:prstGeom>
        </p:spPr>
        <p:txBody>
          <a:bodyPr lIns="0" tIns="0" rIns="0" bIns="0" rtlCol="0" anchor="t">
            <a:spAutoFit/>
          </a:bodyPr>
          <a:lstStyle/>
          <a:p>
            <a:pPr marL="518160" lvl="1" indent="-259080" algn="ctr">
              <a:lnSpc>
                <a:spcPts val="3840"/>
              </a:lnSpc>
              <a:buFont typeface="Arial"/>
              <a:buChar char="•"/>
            </a:pPr>
            <a:r>
              <a:rPr lang="en-US" sz="2400">
                <a:solidFill>
                  <a:srgbClr val="000000"/>
                </a:solidFill>
                <a:latin typeface="Times New Roman Bold"/>
              </a:rPr>
              <a:t>I &gt; student </a:t>
            </a:r>
          </a:p>
        </p:txBody>
      </p:sp>
      <p:sp>
        <p:nvSpPr>
          <p:cNvPr id="31" name="Freeform 31"/>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sp>
        <p:nvSpPr>
          <p:cNvPr id="32"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33"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pic>
        <p:nvPicPr>
          <p:cNvPr id="34" name="그림 33"/>
          <p:cNvPicPr>
            <a:picLocks noChangeAspect="1"/>
          </p:cNvPicPr>
          <p:nvPr/>
        </p:nvPicPr>
        <p:blipFill>
          <a:blip r:embed="rId3"/>
          <a:stretch>
            <a:fillRect/>
          </a:stretch>
        </p:blipFill>
        <p:spPr>
          <a:xfrm>
            <a:off x="8998286" y="3749512"/>
            <a:ext cx="7925906" cy="135273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6" name="Group 6"/>
          <p:cNvGrpSpPr/>
          <p:nvPr/>
        </p:nvGrpSpPr>
        <p:grpSpPr>
          <a:xfrm>
            <a:off x="1312687" y="3964560"/>
            <a:ext cx="4113317" cy="5244745"/>
            <a:chOff x="0" y="0"/>
            <a:chExt cx="5484423" cy="6992993"/>
          </a:xfrm>
        </p:grpSpPr>
        <p:grpSp>
          <p:nvGrpSpPr>
            <p:cNvPr id="7" name="Group 7"/>
            <p:cNvGrpSpPr/>
            <p:nvPr/>
          </p:nvGrpSpPr>
          <p:grpSpPr>
            <a:xfrm>
              <a:off x="0" y="0"/>
              <a:ext cx="5484423" cy="6992993"/>
              <a:chOff x="0" y="0"/>
              <a:chExt cx="1083343" cy="1381332"/>
            </a:xfrm>
          </p:grpSpPr>
          <p:sp>
            <p:nvSpPr>
              <p:cNvPr id="8" name="Freeform 8"/>
              <p:cNvSpPr/>
              <p:nvPr/>
            </p:nvSpPr>
            <p:spPr>
              <a:xfrm>
                <a:off x="0" y="0"/>
                <a:ext cx="1083343" cy="1381332"/>
              </a:xfrm>
              <a:custGeom>
                <a:avLst/>
                <a:gdLst/>
                <a:ahLst/>
                <a:cxnLst/>
                <a:rect l="l" t="t" r="r" b="b"/>
                <a:pathLst>
                  <a:path w="1083343" h="1381332">
                    <a:moveTo>
                      <a:pt x="0" y="0"/>
                    </a:moveTo>
                    <a:lnTo>
                      <a:pt x="1083343" y="0"/>
                    </a:lnTo>
                    <a:lnTo>
                      <a:pt x="1083343" y="1381332"/>
                    </a:lnTo>
                    <a:lnTo>
                      <a:pt x="0" y="1381332"/>
                    </a:lnTo>
                    <a:lnTo>
                      <a:pt x="0" y="0"/>
                    </a:lnTo>
                  </a:path>
                </a:pathLst>
              </a:custGeom>
              <a:solidFill>
                <a:srgbClr val="EADD93"/>
              </a:solidFill>
            </p:spPr>
          </p:sp>
          <p:sp>
            <p:nvSpPr>
              <p:cNvPr id="9" name="TextBox 9"/>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sp>
          <p:nvSpPr>
            <p:cNvPr id="10" name="TextBox 10"/>
            <p:cNvSpPr txBox="1"/>
            <p:nvPr/>
          </p:nvSpPr>
          <p:spPr>
            <a:xfrm>
              <a:off x="353588" y="259810"/>
              <a:ext cx="20875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I</a:t>
              </a:r>
            </a:p>
          </p:txBody>
        </p:sp>
        <p:sp>
          <p:nvSpPr>
            <p:cNvPr id="11" name="TextBox 11"/>
            <p:cNvSpPr txBox="1"/>
            <p:nvPr/>
          </p:nvSpPr>
          <p:spPr>
            <a:xfrm>
              <a:off x="322433" y="1973463"/>
              <a:ext cx="716955"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am</a:t>
              </a:r>
            </a:p>
          </p:txBody>
        </p:sp>
        <p:sp>
          <p:nvSpPr>
            <p:cNvPr id="12" name="TextBox 12"/>
            <p:cNvSpPr txBox="1"/>
            <p:nvPr/>
          </p:nvSpPr>
          <p:spPr>
            <a:xfrm>
              <a:off x="322433" y="3973144"/>
              <a:ext cx="27106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a:t>
              </a:r>
            </a:p>
          </p:txBody>
        </p:sp>
        <p:sp>
          <p:nvSpPr>
            <p:cNvPr id="13" name="TextBox 13"/>
            <p:cNvSpPr txBox="1"/>
            <p:nvPr/>
          </p:nvSpPr>
          <p:spPr>
            <a:xfrm>
              <a:off x="322433" y="5684052"/>
              <a:ext cx="1794470"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Student</a:t>
              </a:r>
            </a:p>
          </p:txBody>
        </p:sp>
        <p:sp>
          <p:nvSpPr>
            <p:cNvPr id="14" name="TextBox 14"/>
            <p:cNvSpPr txBox="1"/>
            <p:nvPr/>
          </p:nvSpPr>
          <p:spPr>
            <a:xfrm>
              <a:off x="3454518" y="216352"/>
              <a:ext cx="20875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I</a:t>
              </a:r>
            </a:p>
          </p:txBody>
        </p:sp>
        <p:sp>
          <p:nvSpPr>
            <p:cNvPr id="15" name="AutoShape 15"/>
            <p:cNvSpPr/>
            <p:nvPr/>
          </p:nvSpPr>
          <p:spPr>
            <a:xfrm flipV="1">
              <a:off x="2128143" y="730279"/>
              <a:ext cx="1326375" cy="5144273"/>
            </a:xfrm>
            <a:prstGeom prst="line">
              <a:avLst/>
            </a:prstGeom>
            <a:ln w="50800" cap="flat">
              <a:solidFill>
                <a:srgbClr val="047B41"/>
              </a:solidFill>
              <a:prstDash val="solid"/>
              <a:headEnd type="arrow" w="med" len="sm"/>
              <a:tailEnd type="arrow" w="med" len="sm"/>
            </a:ln>
          </p:spPr>
        </p:sp>
        <p:sp>
          <p:nvSpPr>
            <p:cNvPr id="16" name="AutoShape 16"/>
            <p:cNvSpPr/>
            <p:nvPr/>
          </p:nvSpPr>
          <p:spPr>
            <a:xfrm flipV="1">
              <a:off x="1039388" y="730279"/>
              <a:ext cx="2415130" cy="3756792"/>
            </a:xfrm>
            <a:prstGeom prst="line">
              <a:avLst/>
            </a:prstGeom>
            <a:ln w="50800" cap="flat">
              <a:solidFill>
                <a:srgbClr val="3DC491"/>
              </a:solidFill>
              <a:prstDash val="solid"/>
              <a:headEnd type="arrow" w="med" len="sm"/>
              <a:tailEnd type="arrow" w="med" len="sm"/>
            </a:ln>
          </p:spPr>
        </p:sp>
        <p:sp>
          <p:nvSpPr>
            <p:cNvPr id="17" name="AutoShape 17"/>
            <p:cNvSpPr/>
            <p:nvPr/>
          </p:nvSpPr>
          <p:spPr>
            <a:xfrm flipV="1">
              <a:off x="1039388" y="730279"/>
              <a:ext cx="2415130" cy="1757111"/>
            </a:xfrm>
            <a:prstGeom prst="line">
              <a:avLst/>
            </a:prstGeom>
            <a:ln w="50800" cap="flat">
              <a:solidFill>
                <a:srgbClr val="C1FF72"/>
              </a:solidFill>
              <a:prstDash val="solid"/>
              <a:headEnd type="arrow" w="med" len="sm"/>
              <a:tailEnd type="arrow" w="med" len="sm"/>
            </a:ln>
          </p:spPr>
        </p:sp>
        <p:sp>
          <p:nvSpPr>
            <p:cNvPr id="18" name="AutoShape 18"/>
            <p:cNvSpPr/>
            <p:nvPr/>
          </p:nvSpPr>
          <p:spPr>
            <a:xfrm flipV="1">
              <a:off x="562344" y="730279"/>
              <a:ext cx="2996552" cy="41995"/>
            </a:xfrm>
            <a:prstGeom prst="line">
              <a:avLst/>
            </a:prstGeom>
            <a:ln w="50800" cap="flat">
              <a:solidFill>
                <a:srgbClr val="7ED957"/>
              </a:solidFill>
              <a:prstDash val="solid"/>
              <a:headEnd type="arrow" w="med" len="sm"/>
              <a:tailEnd type="arrow" w="med" len="sm"/>
            </a:ln>
          </p:spPr>
        </p:sp>
        <p:sp>
          <p:nvSpPr>
            <p:cNvPr id="19" name="TextBox 19"/>
            <p:cNvSpPr txBox="1"/>
            <p:nvPr/>
          </p:nvSpPr>
          <p:spPr>
            <a:xfrm>
              <a:off x="3423364" y="1930005"/>
              <a:ext cx="716955"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am</a:t>
              </a:r>
            </a:p>
          </p:txBody>
        </p:sp>
        <p:sp>
          <p:nvSpPr>
            <p:cNvPr id="20" name="TextBox 20"/>
            <p:cNvSpPr txBox="1"/>
            <p:nvPr/>
          </p:nvSpPr>
          <p:spPr>
            <a:xfrm>
              <a:off x="3423364" y="3929686"/>
              <a:ext cx="271066"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a</a:t>
              </a:r>
            </a:p>
          </p:txBody>
        </p:sp>
        <p:sp>
          <p:nvSpPr>
            <p:cNvPr id="21" name="TextBox 21"/>
            <p:cNvSpPr txBox="1"/>
            <p:nvPr/>
          </p:nvSpPr>
          <p:spPr>
            <a:xfrm>
              <a:off x="3423364" y="5640594"/>
              <a:ext cx="1794470" cy="837353"/>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Student</a:t>
              </a:r>
            </a:p>
          </p:txBody>
        </p:sp>
      </p:grpSp>
      <p:sp>
        <p:nvSpPr>
          <p:cNvPr id="23" name="TextBox 23"/>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24" name="TextBox 24"/>
          <p:cNvSpPr txBox="1"/>
          <p:nvPr/>
        </p:nvSpPr>
        <p:spPr>
          <a:xfrm>
            <a:off x="415326" y="2573184"/>
            <a:ext cx="2954020" cy="581660"/>
          </a:xfrm>
          <a:prstGeom prst="rect">
            <a:avLst/>
          </a:prstGeom>
        </p:spPr>
        <p:txBody>
          <a:bodyPr lIns="0" tIns="0" rIns="0" bIns="0" rtlCol="0" anchor="t">
            <a:spAutoFit/>
          </a:bodyPr>
          <a:lstStyle/>
          <a:p>
            <a:pPr marL="604519" lvl="1" indent="-302260" algn="ctr">
              <a:lnSpc>
                <a:spcPts val="4479"/>
              </a:lnSpc>
              <a:buFont typeface="Arial"/>
              <a:buChar char="•"/>
            </a:pPr>
            <a:r>
              <a:rPr lang="en-US" sz="2799">
                <a:solidFill>
                  <a:srgbClr val="000000"/>
                </a:solidFill>
                <a:latin typeface="Times New Roman Bold"/>
              </a:rPr>
              <a:t>Self Attention </a:t>
            </a:r>
          </a:p>
        </p:txBody>
      </p:sp>
      <p:sp>
        <p:nvSpPr>
          <p:cNvPr id="25" name="TextBox 25"/>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6</a:t>
            </a:r>
          </a:p>
        </p:txBody>
      </p:sp>
      <p:sp>
        <p:nvSpPr>
          <p:cNvPr id="27" name="Freeform 27"/>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2"/>
            <a:stretch>
              <a:fillRect/>
            </a:stretch>
          </a:blipFill>
        </p:spPr>
      </p:sp>
      <p:pic>
        <p:nvPicPr>
          <p:cNvPr id="28" name="그림 27"/>
          <p:cNvPicPr>
            <a:picLocks noChangeAspect="1"/>
          </p:cNvPicPr>
          <p:nvPr/>
        </p:nvPicPr>
        <p:blipFill>
          <a:blip r:embed="rId3"/>
          <a:stretch>
            <a:fillRect/>
          </a:stretch>
        </p:blipFill>
        <p:spPr>
          <a:xfrm>
            <a:off x="11902474" y="1125570"/>
            <a:ext cx="6057685" cy="1690348"/>
          </a:xfrm>
          <a:prstGeom prst="rect">
            <a:avLst/>
          </a:prstGeom>
        </p:spPr>
      </p:pic>
      <p:graphicFrame>
        <p:nvGraphicFramePr>
          <p:cNvPr id="30" name="표 29"/>
          <p:cNvGraphicFramePr>
            <a:graphicFrameLocks noGrp="1"/>
          </p:cNvGraphicFramePr>
          <p:nvPr>
            <p:extLst>
              <p:ext uri="{D42A27DB-BD31-4B8C-83A1-F6EECF244321}">
                <p14:modId xmlns:p14="http://schemas.microsoft.com/office/powerpoint/2010/main" val="4117164251"/>
              </p:ext>
            </p:extLst>
          </p:nvPr>
        </p:nvGraphicFramePr>
        <p:xfrm>
          <a:off x="10363200" y="4383749"/>
          <a:ext cx="5486400" cy="4714752"/>
        </p:xfrm>
        <a:graphic>
          <a:graphicData uri="http://schemas.openxmlformats.org/drawingml/2006/table">
            <a:tbl>
              <a:tblPr firstRow="1" bandRow="1">
                <a:tableStyleId>{5940675A-B579-460E-94D1-54222C63F5DA}</a:tableStyleId>
              </a:tblPr>
              <a:tblGrid>
                <a:gridCol w="1371600">
                  <a:extLst>
                    <a:ext uri="{9D8B030D-6E8A-4147-A177-3AD203B41FA5}">
                      <a16:colId xmlns:a16="http://schemas.microsoft.com/office/drawing/2014/main" val="3587195894"/>
                    </a:ext>
                  </a:extLst>
                </a:gridCol>
                <a:gridCol w="1371600">
                  <a:extLst>
                    <a:ext uri="{9D8B030D-6E8A-4147-A177-3AD203B41FA5}">
                      <a16:colId xmlns:a16="http://schemas.microsoft.com/office/drawing/2014/main" val="2403368907"/>
                    </a:ext>
                  </a:extLst>
                </a:gridCol>
                <a:gridCol w="1371600">
                  <a:extLst>
                    <a:ext uri="{9D8B030D-6E8A-4147-A177-3AD203B41FA5}">
                      <a16:colId xmlns:a16="http://schemas.microsoft.com/office/drawing/2014/main" val="1732477150"/>
                    </a:ext>
                  </a:extLst>
                </a:gridCol>
                <a:gridCol w="1371600">
                  <a:extLst>
                    <a:ext uri="{9D8B030D-6E8A-4147-A177-3AD203B41FA5}">
                      <a16:colId xmlns:a16="http://schemas.microsoft.com/office/drawing/2014/main" val="3712371144"/>
                    </a:ext>
                  </a:extLst>
                </a:gridCol>
              </a:tblGrid>
              <a:tr h="1178688">
                <a:tc>
                  <a:txBody>
                    <a:bodyPr/>
                    <a:lstStyle/>
                    <a:p>
                      <a:pPr latinLnBrk="1"/>
                      <a:endParaRPr lang="ko-KR" altLang="en-US" dirty="0"/>
                    </a:p>
                  </a:txBody>
                  <a:tcPr/>
                </a:tc>
                <a:tc>
                  <a:txBody>
                    <a:bodyPr/>
                    <a:lstStyle/>
                    <a:p>
                      <a:pPr latinLnBrk="1"/>
                      <a:endParaRPr lang="ko-KR" altLang="en-US"/>
                    </a:p>
                  </a:txBody>
                  <a:tcPr/>
                </a:tc>
                <a:tc>
                  <a:txBody>
                    <a:bodyPr/>
                    <a:lstStyle/>
                    <a:p>
                      <a:pPr latinLnBrk="1"/>
                      <a:endParaRPr lang="ko-KR" altLang="en-US" dirty="0"/>
                    </a:p>
                  </a:txBody>
                  <a:tcPr/>
                </a:tc>
                <a:tc>
                  <a:txBody>
                    <a:bodyPr/>
                    <a:lstStyle/>
                    <a:p>
                      <a:pPr latinLnBrk="1"/>
                      <a:endParaRPr lang="ko-KR" altLang="en-US"/>
                    </a:p>
                  </a:txBody>
                  <a:tcPr/>
                </a:tc>
                <a:extLst>
                  <a:ext uri="{0D108BD9-81ED-4DB2-BD59-A6C34878D82A}">
                    <a16:rowId xmlns:a16="http://schemas.microsoft.com/office/drawing/2014/main" val="1774228542"/>
                  </a:ext>
                </a:extLst>
              </a:tr>
              <a:tr h="1178688">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dirty="0"/>
                    </a:p>
                  </a:txBody>
                  <a:tcPr/>
                </a:tc>
                <a:extLst>
                  <a:ext uri="{0D108BD9-81ED-4DB2-BD59-A6C34878D82A}">
                    <a16:rowId xmlns:a16="http://schemas.microsoft.com/office/drawing/2014/main" val="1266315359"/>
                  </a:ext>
                </a:extLst>
              </a:tr>
              <a:tr h="1178688">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a:p>
                  </a:txBody>
                  <a:tcPr/>
                </a:tc>
                <a:extLst>
                  <a:ext uri="{0D108BD9-81ED-4DB2-BD59-A6C34878D82A}">
                    <a16:rowId xmlns:a16="http://schemas.microsoft.com/office/drawing/2014/main" val="1462190411"/>
                  </a:ext>
                </a:extLst>
              </a:tr>
              <a:tr h="1178688">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a:p>
                  </a:txBody>
                  <a:tcPr/>
                </a:tc>
                <a:tc>
                  <a:txBody>
                    <a:bodyPr/>
                    <a:lstStyle/>
                    <a:p>
                      <a:pPr latinLnBrk="1"/>
                      <a:endParaRPr lang="ko-KR" altLang="en-US" dirty="0"/>
                    </a:p>
                  </a:txBody>
                  <a:tcPr/>
                </a:tc>
                <a:extLst>
                  <a:ext uri="{0D108BD9-81ED-4DB2-BD59-A6C34878D82A}">
                    <a16:rowId xmlns:a16="http://schemas.microsoft.com/office/drawing/2014/main" val="4103240468"/>
                  </a:ext>
                </a:extLst>
              </a:tr>
            </a:tbl>
          </a:graphicData>
        </a:graphic>
      </p:graphicFrame>
      <p:sp>
        <p:nvSpPr>
          <p:cNvPr id="31" name="TextBox 30"/>
          <p:cNvSpPr txBox="1"/>
          <p:nvPr/>
        </p:nvSpPr>
        <p:spPr>
          <a:xfrm>
            <a:off x="10820400" y="3858932"/>
            <a:ext cx="304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I</a:t>
            </a:r>
            <a:endParaRPr lang="ko-KR" altLang="en-US" sz="2800" b="1" dirty="0">
              <a:latin typeface="Times New Roman" panose="02020603050405020304" pitchFamily="18" charset="0"/>
              <a:cs typeface="Times New Roman" panose="02020603050405020304" pitchFamily="18" charset="0"/>
            </a:endParaRPr>
          </a:p>
        </p:txBody>
      </p:sp>
      <p:sp>
        <p:nvSpPr>
          <p:cNvPr id="32" name="TextBox 31"/>
          <p:cNvSpPr txBox="1"/>
          <p:nvPr/>
        </p:nvSpPr>
        <p:spPr>
          <a:xfrm>
            <a:off x="9906000" y="4721414"/>
            <a:ext cx="304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I</a:t>
            </a:r>
            <a:endParaRPr lang="ko-KR" altLang="en-US" sz="2800" b="1" dirty="0">
              <a:latin typeface="Times New Roman" panose="02020603050405020304" pitchFamily="18" charset="0"/>
              <a:cs typeface="Times New Roman" panose="02020603050405020304" pitchFamily="18" charset="0"/>
            </a:endParaRPr>
          </a:p>
        </p:txBody>
      </p:sp>
      <p:sp>
        <p:nvSpPr>
          <p:cNvPr id="33" name="TextBox 32"/>
          <p:cNvSpPr txBox="1"/>
          <p:nvPr/>
        </p:nvSpPr>
        <p:spPr>
          <a:xfrm>
            <a:off x="12192000" y="3840780"/>
            <a:ext cx="685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am</a:t>
            </a:r>
            <a:endParaRPr lang="ko-KR" altLang="en-US" sz="2800" b="1" dirty="0">
              <a:latin typeface="Times New Roman" panose="02020603050405020304" pitchFamily="18" charset="0"/>
              <a:cs typeface="Times New Roman" panose="02020603050405020304" pitchFamily="18" charset="0"/>
            </a:endParaRPr>
          </a:p>
        </p:txBody>
      </p:sp>
      <p:sp>
        <p:nvSpPr>
          <p:cNvPr id="34" name="TextBox 33"/>
          <p:cNvSpPr txBox="1"/>
          <p:nvPr/>
        </p:nvSpPr>
        <p:spPr>
          <a:xfrm>
            <a:off x="13601700" y="3826338"/>
            <a:ext cx="685800" cy="523220"/>
          </a:xfrm>
          <a:prstGeom prst="rect">
            <a:avLst/>
          </a:prstGeom>
          <a:noFill/>
        </p:spPr>
        <p:txBody>
          <a:bodyPr wrap="square" rtlCol="0">
            <a:spAutoFit/>
          </a:bodyPr>
          <a:lstStyle/>
          <a:p>
            <a:r>
              <a:rPr lang="en-US" altLang="ko-KR" sz="2800" b="1" dirty="0">
                <a:latin typeface="Times New Roman" panose="02020603050405020304" pitchFamily="18" charset="0"/>
                <a:cs typeface="Times New Roman" panose="02020603050405020304" pitchFamily="18" charset="0"/>
              </a:rPr>
              <a:t>a</a:t>
            </a:r>
            <a:endParaRPr lang="ko-KR" altLang="en-US" sz="2800" b="1" dirty="0">
              <a:latin typeface="Times New Roman" panose="02020603050405020304" pitchFamily="18" charset="0"/>
              <a:cs typeface="Times New Roman" panose="02020603050405020304" pitchFamily="18" charset="0"/>
            </a:endParaRPr>
          </a:p>
        </p:txBody>
      </p:sp>
      <p:sp>
        <p:nvSpPr>
          <p:cNvPr id="35" name="TextBox 34"/>
          <p:cNvSpPr txBox="1"/>
          <p:nvPr/>
        </p:nvSpPr>
        <p:spPr>
          <a:xfrm>
            <a:off x="14425749" y="3840780"/>
            <a:ext cx="1447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Student</a:t>
            </a:r>
            <a:endParaRPr lang="ko-KR" altLang="en-US" sz="2800" b="1" dirty="0">
              <a:latin typeface="Times New Roman" panose="02020603050405020304" pitchFamily="18" charset="0"/>
              <a:cs typeface="Times New Roman" panose="02020603050405020304" pitchFamily="18" charset="0"/>
            </a:endParaRPr>
          </a:p>
        </p:txBody>
      </p:sp>
      <p:sp>
        <p:nvSpPr>
          <p:cNvPr id="36" name="TextBox 35"/>
          <p:cNvSpPr txBox="1"/>
          <p:nvPr/>
        </p:nvSpPr>
        <p:spPr>
          <a:xfrm>
            <a:off x="9715500" y="5904383"/>
            <a:ext cx="685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am</a:t>
            </a:r>
            <a:endParaRPr lang="ko-KR" altLang="en-US" sz="2800" b="1" dirty="0">
              <a:latin typeface="Times New Roman" panose="02020603050405020304" pitchFamily="18" charset="0"/>
              <a:cs typeface="Times New Roman" panose="02020603050405020304" pitchFamily="18" charset="0"/>
            </a:endParaRPr>
          </a:p>
        </p:txBody>
      </p:sp>
      <p:sp>
        <p:nvSpPr>
          <p:cNvPr id="37" name="TextBox 36"/>
          <p:cNvSpPr txBox="1"/>
          <p:nvPr/>
        </p:nvSpPr>
        <p:spPr>
          <a:xfrm>
            <a:off x="9906000" y="7087352"/>
            <a:ext cx="685800" cy="523220"/>
          </a:xfrm>
          <a:prstGeom prst="rect">
            <a:avLst/>
          </a:prstGeom>
          <a:noFill/>
        </p:spPr>
        <p:txBody>
          <a:bodyPr wrap="square" rtlCol="0">
            <a:spAutoFit/>
          </a:bodyPr>
          <a:lstStyle/>
          <a:p>
            <a:r>
              <a:rPr lang="en-US" altLang="ko-KR" sz="2800" b="1" dirty="0">
                <a:latin typeface="Times New Roman" panose="02020603050405020304" pitchFamily="18" charset="0"/>
                <a:cs typeface="Times New Roman" panose="02020603050405020304" pitchFamily="18" charset="0"/>
              </a:rPr>
              <a:t>a</a:t>
            </a:r>
            <a:endParaRPr lang="ko-KR" altLang="en-US" sz="2800" b="1" dirty="0">
              <a:latin typeface="Times New Roman" panose="02020603050405020304" pitchFamily="18" charset="0"/>
              <a:cs typeface="Times New Roman" panose="02020603050405020304" pitchFamily="18" charset="0"/>
            </a:endParaRPr>
          </a:p>
        </p:txBody>
      </p:sp>
      <p:sp>
        <p:nvSpPr>
          <p:cNvPr id="38" name="TextBox 37"/>
          <p:cNvSpPr txBox="1"/>
          <p:nvPr/>
        </p:nvSpPr>
        <p:spPr>
          <a:xfrm>
            <a:off x="8991600" y="8270321"/>
            <a:ext cx="14478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Student</a:t>
            </a:r>
            <a:endParaRPr lang="ko-KR" altLang="en-US" sz="2800" b="1" dirty="0">
              <a:latin typeface="Times New Roman" panose="02020603050405020304" pitchFamily="18" charset="0"/>
              <a:cs typeface="Times New Roman" panose="02020603050405020304" pitchFamily="18" charset="0"/>
            </a:endParaRPr>
          </a:p>
        </p:txBody>
      </p:sp>
      <p:sp>
        <p:nvSpPr>
          <p:cNvPr id="39" name="TextBox 38"/>
          <p:cNvSpPr txBox="1"/>
          <p:nvPr/>
        </p:nvSpPr>
        <p:spPr>
          <a:xfrm>
            <a:off x="10668000" y="4727137"/>
            <a:ext cx="914400" cy="523220"/>
          </a:xfrm>
          <a:prstGeom prst="rect">
            <a:avLst/>
          </a:prstGeom>
          <a:noFill/>
        </p:spPr>
        <p:txBody>
          <a:bodyPr wrap="square" rtlCol="0">
            <a:spAutoFit/>
          </a:bodyPr>
          <a:lstStyle/>
          <a:p>
            <a:r>
              <a:rPr lang="en-US" altLang="ko-KR" sz="2800" b="1" dirty="0" smtClean="0">
                <a:solidFill>
                  <a:srgbClr val="FF0000"/>
                </a:solidFill>
                <a:latin typeface="Times New Roman" panose="02020603050405020304" pitchFamily="18" charset="0"/>
                <a:cs typeface="Times New Roman" panose="02020603050405020304" pitchFamily="18" charset="0"/>
              </a:rPr>
              <a:t>0.6</a:t>
            </a:r>
            <a:endParaRPr lang="ko-KR" altLang="en-US" sz="2800" b="1" dirty="0">
              <a:solidFill>
                <a:srgbClr val="FF0000"/>
              </a:solidFill>
              <a:latin typeface="Times New Roman" panose="02020603050405020304" pitchFamily="18" charset="0"/>
              <a:cs typeface="Times New Roman" panose="02020603050405020304" pitchFamily="18" charset="0"/>
            </a:endParaRPr>
          </a:p>
        </p:txBody>
      </p:sp>
      <p:sp>
        <p:nvSpPr>
          <p:cNvPr id="40" name="TextBox 39"/>
          <p:cNvSpPr txBox="1"/>
          <p:nvPr/>
        </p:nvSpPr>
        <p:spPr>
          <a:xfrm>
            <a:off x="12077700" y="4727137"/>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41" name="TextBox 40"/>
          <p:cNvSpPr txBox="1"/>
          <p:nvPr/>
        </p:nvSpPr>
        <p:spPr>
          <a:xfrm>
            <a:off x="13450389" y="4727137"/>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42" name="TextBox 41"/>
          <p:cNvSpPr txBox="1"/>
          <p:nvPr/>
        </p:nvSpPr>
        <p:spPr>
          <a:xfrm>
            <a:off x="14798040" y="4727137"/>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0.3</a:t>
            </a:r>
            <a:endParaRPr lang="ko-KR" altLang="en-US" sz="2800" b="1" dirty="0">
              <a:latin typeface="Times New Roman" panose="02020603050405020304" pitchFamily="18" charset="0"/>
              <a:cs typeface="Times New Roman" panose="02020603050405020304" pitchFamily="18" charset="0"/>
            </a:endParaRPr>
          </a:p>
        </p:txBody>
      </p:sp>
      <p:sp>
        <p:nvSpPr>
          <p:cNvPr id="43" name="TextBox 42"/>
          <p:cNvSpPr txBox="1"/>
          <p:nvPr/>
        </p:nvSpPr>
        <p:spPr>
          <a:xfrm>
            <a:off x="10668000" y="5904383"/>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0.3</a:t>
            </a:r>
            <a:endParaRPr lang="ko-KR" altLang="en-US" sz="2800" b="1" dirty="0">
              <a:latin typeface="Times New Roman" panose="02020603050405020304" pitchFamily="18" charset="0"/>
              <a:cs typeface="Times New Roman" panose="02020603050405020304" pitchFamily="18" charset="0"/>
            </a:endParaRPr>
          </a:p>
        </p:txBody>
      </p:sp>
      <p:sp>
        <p:nvSpPr>
          <p:cNvPr id="44" name="TextBox 43"/>
          <p:cNvSpPr txBox="1"/>
          <p:nvPr/>
        </p:nvSpPr>
        <p:spPr>
          <a:xfrm>
            <a:off x="12077700" y="5904383"/>
            <a:ext cx="914400" cy="523220"/>
          </a:xfrm>
          <a:prstGeom prst="rect">
            <a:avLst/>
          </a:prstGeom>
          <a:noFill/>
        </p:spPr>
        <p:txBody>
          <a:bodyPr wrap="square" rtlCol="0">
            <a:spAutoFit/>
          </a:bodyPr>
          <a:lstStyle/>
          <a:p>
            <a:r>
              <a:rPr lang="en-US" altLang="ko-KR" sz="2800" b="1" dirty="0" smtClean="0">
                <a:solidFill>
                  <a:srgbClr val="FF0000"/>
                </a:solidFill>
                <a:latin typeface="Times New Roman" panose="02020603050405020304" pitchFamily="18" charset="0"/>
                <a:cs typeface="Times New Roman" panose="02020603050405020304" pitchFamily="18" charset="0"/>
              </a:rPr>
              <a:t>0.6</a:t>
            </a:r>
            <a:endParaRPr lang="ko-KR" altLang="en-US" sz="2800" b="1" dirty="0">
              <a:solidFill>
                <a:srgbClr val="FF0000"/>
              </a:solidFill>
              <a:latin typeface="Times New Roman" panose="02020603050405020304" pitchFamily="18" charset="0"/>
              <a:cs typeface="Times New Roman" panose="02020603050405020304" pitchFamily="18" charset="0"/>
            </a:endParaRPr>
          </a:p>
        </p:txBody>
      </p:sp>
      <p:sp>
        <p:nvSpPr>
          <p:cNvPr id="45" name="TextBox 44"/>
          <p:cNvSpPr txBox="1"/>
          <p:nvPr/>
        </p:nvSpPr>
        <p:spPr>
          <a:xfrm>
            <a:off x="13450389" y="5904383"/>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46" name="TextBox 45"/>
          <p:cNvSpPr txBox="1"/>
          <p:nvPr/>
        </p:nvSpPr>
        <p:spPr>
          <a:xfrm>
            <a:off x="14798040" y="5904383"/>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47" name="TextBox 46"/>
          <p:cNvSpPr txBox="1"/>
          <p:nvPr/>
        </p:nvSpPr>
        <p:spPr>
          <a:xfrm>
            <a:off x="10668000" y="7081629"/>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0.3</a:t>
            </a:r>
            <a:endParaRPr lang="ko-KR" altLang="en-US" sz="2800" b="1" dirty="0">
              <a:latin typeface="Times New Roman" panose="02020603050405020304" pitchFamily="18" charset="0"/>
              <a:cs typeface="Times New Roman" panose="02020603050405020304" pitchFamily="18" charset="0"/>
            </a:endParaRPr>
          </a:p>
        </p:txBody>
      </p:sp>
      <p:sp>
        <p:nvSpPr>
          <p:cNvPr id="48" name="TextBox 47"/>
          <p:cNvSpPr txBox="1"/>
          <p:nvPr/>
        </p:nvSpPr>
        <p:spPr>
          <a:xfrm>
            <a:off x="12077700" y="7081629"/>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49" name="TextBox 48"/>
          <p:cNvSpPr txBox="1"/>
          <p:nvPr/>
        </p:nvSpPr>
        <p:spPr>
          <a:xfrm>
            <a:off x="13450389" y="7081629"/>
            <a:ext cx="914400" cy="523220"/>
          </a:xfrm>
          <a:prstGeom prst="rect">
            <a:avLst/>
          </a:prstGeom>
          <a:noFill/>
        </p:spPr>
        <p:txBody>
          <a:bodyPr wrap="square" rtlCol="0">
            <a:spAutoFit/>
          </a:bodyPr>
          <a:lstStyle/>
          <a:p>
            <a:r>
              <a:rPr lang="en-US" altLang="ko-KR" sz="2800" b="1" dirty="0" smtClean="0">
                <a:solidFill>
                  <a:srgbClr val="FF0000"/>
                </a:solidFill>
                <a:latin typeface="Times New Roman" panose="02020603050405020304" pitchFamily="18" charset="0"/>
                <a:cs typeface="Times New Roman" panose="02020603050405020304" pitchFamily="18" charset="0"/>
              </a:rPr>
              <a:t>0.6</a:t>
            </a:r>
            <a:endParaRPr lang="ko-KR" altLang="en-US" sz="2800" b="1" dirty="0">
              <a:solidFill>
                <a:srgbClr val="FF0000"/>
              </a:solidFill>
              <a:latin typeface="Times New Roman" panose="02020603050405020304" pitchFamily="18" charset="0"/>
              <a:cs typeface="Times New Roman" panose="02020603050405020304" pitchFamily="18" charset="0"/>
            </a:endParaRPr>
          </a:p>
        </p:txBody>
      </p:sp>
      <p:sp>
        <p:nvSpPr>
          <p:cNvPr id="50" name="TextBox 49"/>
          <p:cNvSpPr txBox="1"/>
          <p:nvPr/>
        </p:nvSpPr>
        <p:spPr>
          <a:xfrm>
            <a:off x="14798040" y="7081629"/>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51" name="TextBox 50"/>
          <p:cNvSpPr txBox="1"/>
          <p:nvPr/>
        </p:nvSpPr>
        <p:spPr>
          <a:xfrm>
            <a:off x="10668000" y="8270321"/>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0.3</a:t>
            </a:r>
            <a:endParaRPr lang="ko-KR" altLang="en-US" sz="2800" b="1" dirty="0">
              <a:latin typeface="Times New Roman" panose="02020603050405020304" pitchFamily="18" charset="0"/>
              <a:cs typeface="Times New Roman" panose="02020603050405020304" pitchFamily="18" charset="0"/>
            </a:endParaRPr>
          </a:p>
        </p:txBody>
      </p:sp>
      <p:sp>
        <p:nvSpPr>
          <p:cNvPr id="52" name="TextBox 51"/>
          <p:cNvSpPr txBox="1"/>
          <p:nvPr/>
        </p:nvSpPr>
        <p:spPr>
          <a:xfrm>
            <a:off x="12077700" y="8270321"/>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53" name="TextBox 52"/>
          <p:cNvSpPr txBox="1"/>
          <p:nvPr/>
        </p:nvSpPr>
        <p:spPr>
          <a:xfrm>
            <a:off x="13450389" y="8270321"/>
            <a:ext cx="914400" cy="523220"/>
          </a:xfrm>
          <a:prstGeom prst="rect">
            <a:avLst/>
          </a:prstGeom>
          <a:noFill/>
        </p:spPr>
        <p:txBody>
          <a:bodyPr wrap="square" rtlCol="0">
            <a:spAutoFit/>
          </a:bodyPr>
          <a:lstStyle/>
          <a:p>
            <a:r>
              <a:rPr lang="en-US" altLang="ko-KR" sz="2800" b="1" dirty="0" smtClean="0">
                <a:latin typeface="Times New Roman" panose="02020603050405020304" pitchFamily="18" charset="0"/>
                <a:cs typeface="Times New Roman" panose="02020603050405020304" pitchFamily="18" charset="0"/>
              </a:rPr>
              <a:t>0.05</a:t>
            </a:r>
            <a:endParaRPr lang="ko-KR" altLang="en-US" sz="2800" b="1" dirty="0">
              <a:latin typeface="Times New Roman" panose="02020603050405020304" pitchFamily="18" charset="0"/>
              <a:cs typeface="Times New Roman" panose="02020603050405020304" pitchFamily="18" charset="0"/>
            </a:endParaRPr>
          </a:p>
        </p:txBody>
      </p:sp>
      <p:sp>
        <p:nvSpPr>
          <p:cNvPr id="54" name="TextBox 53"/>
          <p:cNvSpPr txBox="1"/>
          <p:nvPr/>
        </p:nvSpPr>
        <p:spPr>
          <a:xfrm>
            <a:off x="14798040" y="8270321"/>
            <a:ext cx="914400" cy="523220"/>
          </a:xfrm>
          <a:prstGeom prst="rect">
            <a:avLst/>
          </a:prstGeom>
          <a:noFill/>
        </p:spPr>
        <p:txBody>
          <a:bodyPr wrap="square" rtlCol="0">
            <a:spAutoFit/>
          </a:bodyPr>
          <a:lstStyle/>
          <a:p>
            <a:r>
              <a:rPr lang="en-US" altLang="ko-KR" sz="2800" b="1" dirty="0" smtClean="0">
                <a:solidFill>
                  <a:srgbClr val="FF0000"/>
                </a:solidFill>
                <a:latin typeface="Times New Roman" panose="02020603050405020304" pitchFamily="18" charset="0"/>
                <a:cs typeface="Times New Roman" panose="02020603050405020304" pitchFamily="18" charset="0"/>
              </a:rPr>
              <a:t>0.6</a:t>
            </a:r>
            <a:endParaRPr lang="ko-KR" altLang="en-US" sz="2800" b="1" dirty="0">
              <a:solidFill>
                <a:srgbClr val="FF0000"/>
              </a:solidFill>
              <a:latin typeface="Times New Roman" panose="02020603050405020304" pitchFamily="18" charset="0"/>
              <a:cs typeface="Times New Roman" panose="02020603050405020304" pitchFamily="18" charset="0"/>
            </a:endParaRPr>
          </a:p>
        </p:txBody>
      </p:sp>
      <p:sp>
        <p:nvSpPr>
          <p:cNvPr id="55"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56"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grpSp>
        <p:nvGrpSpPr>
          <p:cNvPr id="5" name="Group 5"/>
          <p:cNvGrpSpPr/>
          <p:nvPr/>
        </p:nvGrpSpPr>
        <p:grpSpPr>
          <a:xfrm>
            <a:off x="3026940" y="7986956"/>
            <a:ext cx="808358" cy="808358"/>
            <a:chOff x="0" y="0"/>
            <a:chExt cx="212901" cy="212901"/>
          </a:xfrm>
        </p:grpSpPr>
        <p:sp>
          <p:nvSpPr>
            <p:cNvPr id="6" name="Freeform 6"/>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00C49A"/>
            </a:solidFill>
          </p:spPr>
        </p:sp>
        <p:sp>
          <p:nvSpPr>
            <p:cNvPr id="7" name="TextBox 7"/>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8" name="Group 8"/>
          <p:cNvGrpSpPr/>
          <p:nvPr/>
        </p:nvGrpSpPr>
        <p:grpSpPr>
          <a:xfrm>
            <a:off x="4012672" y="7986956"/>
            <a:ext cx="808358" cy="808358"/>
            <a:chOff x="0" y="0"/>
            <a:chExt cx="212901" cy="212901"/>
          </a:xfrm>
        </p:grpSpPr>
        <p:sp>
          <p:nvSpPr>
            <p:cNvPr id="9" name="Freeform 9"/>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3DC491"/>
            </a:solidFill>
          </p:spPr>
        </p:sp>
        <p:sp>
          <p:nvSpPr>
            <p:cNvPr id="10" name="TextBox 10"/>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1" name="Group 11"/>
          <p:cNvGrpSpPr/>
          <p:nvPr/>
        </p:nvGrpSpPr>
        <p:grpSpPr>
          <a:xfrm>
            <a:off x="5002005" y="7986956"/>
            <a:ext cx="808358" cy="808358"/>
            <a:chOff x="0" y="0"/>
            <a:chExt cx="212901" cy="212901"/>
          </a:xfrm>
        </p:grpSpPr>
        <p:sp>
          <p:nvSpPr>
            <p:cNvPr id="12" name="Freeform 12"/>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C1FF72"/>
            </a:solidFill>
          </p:spPr>
        </p:sp>
        <p:sp>
          <p:nvSpPr>
            <p:cNvPr id="13" name="TextBox 13"/>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4" name="Group 14"/>
          <p:cNvGrpSpPr/>
          <p:nvPr/>
        </p:nvGrpSpPr>
        <p:grpSpPr>
          <a:xfrm>
            <a:off x="5991337" y="7986956"/>
            <a:ext cx="808358" cy="808358"/>
            <a:chOff x="0" y="0"/>
            <a:chExt cx="212901" cy="212901"/>
          </a:xfrm>
        </p:grpSpPr>
        <p:sp>
          <p:nvSpPr>
            <p:cNvPr id="15" name="Freeform 15"/>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C1FF72"/>
            </a:solidFill>
          </p:spPr>
        </p:sp>
        <p:sp>
          <p:nvSpPr>
            <p:cNvPr id="16" name="TextBox 16"/>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7" name="Group 17"/>
          <p:cNvGrpSpPr/>
          <p:nvPr/>
        </p:nvGrpSpPr>
        <p:grpSpPr>
          <a:xfrm>
            <a:off x="6980670" y="7986956"/>
            <a:ext cx="808358" cy="808358"/>
            <a:chOff x="0" y="0"/>
            <a:chExt cx="212901" cy="212901"/>
          </a:xfrm>
        </p:grpSpPr>
        <p:sp>
          <p:nvSpPr>
            <p:cNvPr id="18" name="Freeform 18"/>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7ED957"/>
            </a:solidFill>
          </p:spPr>
        </p:sp>
        <p:sp>
          <p:nvSpPr>
            <p:cNvPr id="19" name="TextBox 19"/>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20" name="Group 20"/>
          <p:cNvGrpSpPr/>
          <p:nvPr/>
        </p:nvGrpSpPr>
        <p:grpSpPr>
          <a:xfrm>
            <a:off x="7970003" y="7986956"/>
            <a:ext cx="808358" cy="808358"/>
            <a:chOff x="0" y="0"/>
            <a:chExt cx="212901" cy="212901"/>
          </a:xfrm>
        </p:grpSpPr>
        <p:sp>
          <p:nvSpPr>
            <p:cNvPr id="21" name="Freeform 21"/>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00BF63"/>
            </a:solidFill>
          </p:spPr>
        </p:sp>
        <p:sp>
          <p:nvSpPr>
            <p:cNvPr id="22" name="TextBox 22"/>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sp>
        <p:nvSpPr>
          <p:cNvPr id="23" name="Freeform 23"/>
          <p:cNvSpPr/>
          <p:nvPr/>
        </p:nvSpPr>
        <p:spPr>
          <a:xfrm>
            <a:off x="4111695" y="3733920"/>
            <a:ext cx="3397335" cy="3397335"/>
          </a:xfrm>
          <a:custGeom>
            <a:avLst/>
            <a:gdLst/>
            <a:ahLst/>
            <a:cxnLst/>
            <a:rect l="l" t="t" r="r" b="b"/>
            <a:pathLst>
              <a:path w="3397335" h="3397335">
                <a:moveTo>
                  <a:pt x="0" y="0"/>
                </a:moveTo>
                <a:lnTo>
                  <a:pt x="3397335" y="0"/>
                </a:lnTo>
                <a:lnTo>
                  <a:pt x="3397335" y="3397335"/>
                </a:lnTo>
                <a:lnTo>
                  <a:pt x="0" y="33973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24" name="AutoShape 24"/>
          <p:cNvSpPr/>
          <p:nvPr/>
        </p:nvSpPr>
        <p:spPr>
          <a:xfrm flipV="1">
            <a:off x="3431119" y="7131255"/>
            <a:ext cx="2379244" cy="855701"/>
          </a:xfrm>
          <a:prstGeom prst="line">
            <a:avLst/>
          </a:prstGeom>
          <a:ln w="38100" cap="flat">
            <a:solidFill>
              <a:srgbClr val="00C49A"/>
            </a:solidFill>
            <a:prstDash val="solid"/>
            <a:headEnd type="none" w="sm" len="sm"/>
            <a:tailEnd type="arrow" w="med" len="sm"/>
          </a:ln>
        </p:spPr>
      </p:sp>
      <p:sp>
        <p:nvSpPr>
          <p:cNvPr id="25" name="AutoShape 25"/>
          <p:cNvSpPr/>
          <p:nvPr/>
        </p:nvSpPr>
        <p:spPr>
          <a:xfrm flipV="1">
            <a:off x="4416851" y="7131255"/>
            <a:ext cx="1393512" cy="855701"/>
          </a:xfrm>
          <a:prstGeom prst="line">
            <a:avLst/>
          </a:prstGeom>
          <a:ln w="38100" cap="flat">
            <a:solidFill>
              <a:srgbClr val="00C49A"/>
            </a:solidFill>
            <a:prstDash val="solid"/>
            <a:headEnd type="none" w="sm" len="sm"/>
            <a:tailEnd type="arrow" w="med" len="sm"/>
          </a:ln>
        </p:spPr>
      </p:sp>
      <p:sp>
        <p:nvSpPr>
          <p:cNvPr id="26" name="AutoShape 26"/>
          <p:cNvSpPr/>
          <p:nvPr/>
        </p:nvSpPr>
        <p:spPr>
          <a:xfrm flipV="1">
            <a:off x="5406183" y="7131255"/>
            <a:ext cx="404179" cy="855701"/>
          </a:xfrm>
          <a:prstGeom prst="line">
            <a:avLst/>
          </a:prstGeom>
          <a:ln w="38100" cap="flat">
            <a:solidFill>
              <a:srgbClr val="00C49A"/>
            </a:solidFill>
            <a:prstDash val="solid"/>
            <a:headEnd type="none" w="sm" len="sm"/>
            <a:tailEnd type="arrow" w="med" len="sm"/>
          </a:ln>
        </p:spPr>
      </p:sp>
      <p:sp>
        <p:nvSpPr>
          <p:cNvPr id="27" name="AutoShape 27"/>
          <p:cNvSpPr/>
          <p:nvPr/>
        </p:nvSpPr>
        <p:spPr>
          <a:xfrm flipH="1" flipV="1">
            <a:off x="5810362" y="7131255"/>
            <a:ext cx="585154" cy="855701"/>
          </a:xfrm>
          <a:prstGeom prst="line">
            <a:avLst/>
          </a:prstGeom>
          <a:ln w="38100" cap="flat">
            <a:solidFill>
              <a:srgbClr val="00C49A"/>
            </a:solidFill>
            <a:prstDash val="solid"/>
            <a:headEnd type="none" w="sm" len="sm"/>
            <a:tailEnd type="arrow" w="med" len="sm"/>
          </a:ln>
        </p:spPr>
      </p:sp>
      <p:sp>
        <p:nvSpPr>
          <p:cNvPr id="28" name="AutoShape 28"/>
          <p:cNvSpPr/>
          <p:nvPr/>
        </p:nvSpPr>
        <p:spPr>
          <a:xfrm flipH="1" flipV="1">
            <a:off x="5810362" y="7131255"/>
            <a:ext cx="1574487" cy="855701"/>
          </a:xfrm>
          <a:prstGeom prst="line">
            <a:avLst/>
          </a:prstGeom>
          <a:ln w="38100" cap="flat">
            <a:solidFill>
              <a:srgbClr val="00C49A"/>
            </a:solidFill>
            <a:prstDash val="solid"/>
            <a:headEnd type="none" w="sm" len="sm"/>
            <a:tailEnd type="arrow" w="med" len="sm"/>
          </a:ln>
        </p:spPr>
      </p:sp>
      <p:sp>
        <p:nvSpPr>
          <p:cNvPr id="29" name="AutoShape 29"/>
          <p:cNvSpPr/>
          <p:nvPr/>
        </p:nvSpPr>
        <p:spPr>
          <a:xfrm flipH="1" flipV="1">
            <a:off x="5810362" y="7131255"/>
            <a:ext cx="2563819" cy="855701"/>
          </a:xfrm>
          <a:prstGeom prst="line">
            <a:avLst/>
          </a:prstGeom>
          <a:ln w="38100" cap="flat">
            <a:solidFill>
              <a:srgbClr val="00C49A"/>
            </a:solidFill>
            <a:prstDash val="solid"/>
            <a:headEnd type="none" w="sm" len="sm"/>
            <a:tailEnd type="arrow" w="med" len="sm"/>
          </a:ln>
        </p:spPr>
      </p:sp>
      <p:grpSp>
        <p:nvGrpSpPr>
          <p:cNvPr id="30" name="Group 30"/>
          <p:cNvGrpSpPr/>
          <p:nvPr/>
        </p:nvGrpSpPr>
        <p:grpSpPr>
          <a:xfrm>
            <a:off x="5200880" y="4621549"/>
            <a:ext cx="188078" cy="188078"/>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32" name="TextBox 3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sp>
        <p:nvSpPr>
          <p:cNvPr id="34" name="TextBox 34"/>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35" name="TextBox 35"/>
          <p:cNvSpPr txBox="1"/>
          <p:nvPr/>
        </p:nvSpPr>
        <p:spPr>
          <a:xfrm>
            <a:off x="415325" y="2573184"/>
            <a:ext cx="3015793" cy="581660"/>
          </a:xfrm>
          <a:prstGeom prst="rect">
            <a:avLst/>
          </a:prstGeom>
        </p:spPr>
        <p:txBody>
          <a:bodyPr wrap="square" lIns="0" tIns="0" rIns="0" bIns="0" rtlCol="0" anchor="t">
            <a:spAutoFit/>
          </a:bodyPr>
          <a:lstStyle/>
          <a:p>
            <a:pPr marL="604519" lvl="1" indent="-302260" algn="ctr">
              <a:lnSpc>
                <a:spcPts val="4479"/>
              </a:lnSpc>
              <a:buFont typeface="Arial"/>
              <a:buChar char="•"/>
            </a:pPr>
            <a:r>
              <a:rPr lang="en-US" sz="2799" dirty="0">
                <a:solidFill>
                  <a:srgbClr val="000000"/>
                </a:solidFill>
                <a:latin typeface="Times New Roman Bold"/>
              </a:rPr>
              <a:t>Self attention </a:t>
            </a:r>
          </a:p>
        </p:txBody>
      </p:sp>
      <p:sp>
        <p:nvSpPr>
          <p:cNvPr id="36" name="TextBox 36"/>
          <p:cNvSpPr txBox="1"/>
          <p:nvPr/>
        </p:nvSpPr>
        <p:spPr>
          <a:xfrm>
            <a:off x="4905726" y="8978266"/>
            <a:ext cx="2262951" cy="436244"/>
          </a:xfrm>
          <a:prstGeom prst="rect">
            <a:avLst/>
          </a:prstGeom>
        </p:spPr>
        <p:txBody>
          <a:bodyPr wrap="square" lIns="0" tIns="0" rIns="0" bIns="0" rtlCol="0" anchor="t">
            <a:spAutoFit/>
          </a:bodyPr>
          <a:lstStyle/>
          <a:p>
            <a:pPr algn="ctr">
              <a:lnSpc>
                <a:spcPts val="3360"/>
              </a:lnSpc>
              <a:spcBef>
                <a:spcPct val="0"/>
              </a:spcBef>
            </a:pPr>
            <a:r>
              <a:rPr lang="en-US" sz="2100" dirty="0">
                <a:solidFill>
                  <a:srgbClr val="000000"/>
                </a:solidFill>
                <a:latin typeface="Times New Roman Bold"/>
              </a:rPr>
              <a:t>Backbone features</a:t>
            </a:r>
          </a:p>
        </p:txBody>
      </p:sp>
      <p:grpSp>
        <p:nvGrpSpPr>
          <p:cNvPr id="37" name="Group 37"/>
          <p:cNvGrpSpPr/>
          <p:nvPr/>
        </p:nvGrpSpPr>
        <p:grpSpPr>
          <a:xfrm>
            <a:off x="5019568" y="4955422"/>
            <a:ext cx="188078" cy="188078"/>
            <a:chOff x="0" y="0"/>
            <a:chExt cx="812800" cy="812800"/>
          </a:xfrm>
        </p:grpSpPr>
        <p:sp>
          <p:nvSpPr>
            <p:cNvPr id="38"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39" name="TextBox 39"/>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40" name="Group 40"/>
          <p:cNvGrpSpPr/>
          <p:nvPr/>
        </p:nvGrpSpPr>
        <p:grpSpPr>
          <a:xfrm>
            <a:off x="5312145" y="5338548"/>
            <a:ext cx="188078" cy="188078"/>
            <a:chOff x="0" y="0"/>
            <a:chExt cx="812800" cy="812800"/>
          </a:xfrm>
        </p:grpSpPr>
        <p:sp>
          <p:nvSpPr>
            <p:cNvPr id="41"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42" name="TextBox 4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43" name="Group 43"/>
          <p:cNvGrpSpPr/>
          <p:nvPr/>
        </p:nvGrpSpPr>
        <p:grpSpPr>
          <a:xfrm>
            <a:off x="4768995" y="5419227"/>
            <a:ext cx="188078" cy="188078"/>
            <a:chOff x="0" y="0"/>
            <a:chExt cx="812800" cy="812800"/>
          </a:xfrm>
        </p:grpSpPr>
        <p:sp>
          <p:nvSpPr>
            <p:cNvPr id="44" name="Freeform 4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45" name="TextBox 45"/>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46" name="Group 46"/>
          <p:cNvGrpSpPr/>
          <p:nvPr/>
        </p:nvGrpSpPr>
        <p:grpSpPr>
          <a:xfrm>
            <a:off x="5564042" y="4527510"/>
            <a:ext cx="188078" cy="188078"/>
            <a:chOff x="0" y="0"/>
            <a:chExt cx="812800" cy="812800"/>
          </a:xfrm>
        </p:grpSpPr>
        <p:sp>
          <p:nvSpPr>
            <p:cNvPr id="47" name="Freeform 4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BF63"/>
            </a:solidFill>
          </p:spPr>
        </p:sp>
        <p:sp>
          <p:nvSpPr>
            <p:cNvPr id="48" name="TextBox 48"/>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49" name="Group 49"/>
          <p:cNvGrpSpPr/>
          <p:nvPr/>
        </p:nvGrpSpPr>
        <p:grpSpPr>
          <a:xfrm>
            <a:off x="6150958" y="4955422"/>
            <a:ext cx="188078" cy="188078"/>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51" name="TextBox 51"/>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52" name="Group 52"/>
          <p:cNvGrpSpPr/>
          <p:nvPr/>
        </p:nvGrpSpPr>
        <p:grpSpPr>
          <a:xfrm>
            <a:off x="6877280" y="4101374"/>
            <a:ext cx="188078" cy="188078"/>
            <a:chOff x="0" y="0"/>
            <a:chExt cx="812800" cy="812800"/>
          </a:xfrm>
        </p:grpSpPr>
        <p:sp>
          <p:nvSpPr>
            <p:cNvPr id="53" name="Freeform 5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54" name="TextBox 54"/>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55" name="Group 55"/>
          <p:cNvGrpSpPr/>
          <p:nvPr/>
        </p:nvGrpSpPr>
        <p:grpSpPr>
          <a:xfrm>
            <a:off x="5564042" y="5594310"/>
            <a:ext cx="188078" cy="188078"/>
            <a:chOff x="0" y="0"/>
            <a:chExt cx="812800" cy="812800"/>
          </a:xfrm>
        </p:grpSpPr>
        <p:sp>
          <p:nvSpPr>
            <p:cNvPr id="56" name="Freeform 5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3DC491"/>
            </a:solidFill>
          </p:spPr>
        </p:sp>
        <p:sp>
          <p:nvSpPr>
            <p:cNvPr id="57" name="TextBox 57"/>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58" name="Group 58"/>
          <p:cNvGrpSpPr/>
          <p:nvPr/>
        </p:nvGrpSpPr>
        <p:grpSpPr>
          <a:xfrm>
            <a:off x="6998233" y="6678358"/>
            <a:ext cx="188078" cy="188078"/>
            <a:chOff x="0" y="0"/>
            <a:chExt cx="812800" cy="812800"/>
          </a:xfrm>
        </p:grpSpPr>
        <p:sp>
          <p:nvSpPr>
            <p:cNvPr id="59" name="Freeform 5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60" name="TextBox 60"/>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61" name="Group 61"/>
          <p:cNvGrpSpPr/>
          <p:nvPr/>
        </p:nvGrpSpPr>
        <p:grpSpPr>
          <a:xfrm>
            <a:off x="5991337" y="5338548"/>
            <a:ext cx="188078" cy="188078"/>
            <a:chOff x="0" y="0"/>
            <a:chExt cx="812800" cy="812800"/>
          </a:xfrm>
        </p:grpSpPr>
        <p:sp>
          <p:nvSpPr>
            <p:cNvPr id="62" name="Freeform 6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63" name="TextBox 6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64" name="Group 64"/>
          <p:cNvGrpSpPr/>
          <p:nvPr/>
        </p:nvGrpSpPr>
        <p:grpSpPr>
          <a:xfrm>
            <a:off x="5353280" y="4773949"/>
            <a:ext cx="188078" cy="188078"/>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66" name="TextBox 66"/>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67" name="Group 67"/>
          <p:cNvGrpSpPr/>
          <p:nvPr/>
        </p:nvGrpSpPr>
        <p:grpSpPr>
          <a:xfrm>
            <a:off x="5514234" y="5231149"/>
            <a:ext cx="188078" cy="188078"/>
            <a:chOff x="0" y="0"/>
            <a:chExt cx="812800" cy="812800"/>
          </a:xfrm>
        </p:grpSpPr>
        <p:sp>
          <p:nvSpPr>
            <p:cNvPr id="68" name="Freeform 6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69" name="TextBox 69"/>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70" name="Group 70"/>
          <p:cNvGrpSpPr/>
          <p:nvPr/>
        </p:nvGrpSpPr>
        <p:grpSpPr>
          <a:xfrm>
            <a:off x="5962880" y="4926349"/>
            <a:ext cx="188078" cy="188078"/>
            <a:chOff x="0" y="0"/>
            <a:chExt cx="812800" cy="812800"/>
          </a:xfrm>
        </p:grpSpPr>
        <p:sp>
          <p:nvSpPr>
            <p:cNvPr id="71" name="Freeform 7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72" name="TextBox 7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73" name="Group 73"/>
          <p:cNvGrpSpPr/>
          <p:nvPr/>
        </p:nvGrpSpPr>
        <p:grpSpPr>
          <a:xfrm>
            <a:off x="5019568" y="5899110"/>
            <a:ext cx="188078" cy="188078"/>
            <a:chOff x="0" y="0"/>
            <a:chExt cx="812800" cy="812800"/>
          </a:xfrm>
        </p:grpSpPr>
        <p:sp>
          <p:nvSpPr>
            <p:cNvPr id="74" name="Freeform 7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75" name="TextBox 75"/>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76" name="Group 76"/>
          <p:cNvGrpSpPr/>
          <p:nvPr/>
        </p:nvGrpSpPr>
        <p:grpSpPr>
          <a:xfrm>
            <a:off x="5816809" y="5840749"/>
            <a:ext cx="188078" cy="188078"/>
            <a:chOff x="0" y="0"/>
            <a:chExt cx="812800" cy="812800"/>
          </a:xfrm>
        </p:grpSpPr>
        <p:sp>
          <p:nvSpPr>
            <p:cNvPr id="77" name="Freeform 7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78" name="TextBox 78"/>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79" name="Group 79"/>
          <p:cNvGrpSpPr/>
          <p:nvPr/>
        </p:nvGrpSpPr>
        <p:grpSpPr>
          <a:xfrm>
            <a:off x="5113606" y="4007335"/>
            <a:ext cx="188078" cy="188078"/>
            <a:chOff x="0" y="0"/>
            <a:chExt cx="812800" cy="812800"/>
          </a:xfrm>
        </p:grpSpPr>
        <p:sp>
          <p:nvSpPr>
            <p:cNvPr id="80" name="Freeform 8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81" name="TextBox 81"/>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82" name="Group 82"/>
          <p:cNvGrpSpPr/>
          <p:nvPr/>
        </p:nvGrpSpPr>
        <p:grpSpPr>
          <a:xfrm>
            <a:off x="6207438" y="5594310"/>
            <a:ext cx="188078" cy="188078"/>
            <a:chOff x="0" y="0"/>
            <a:chExt cx="812800" cy="812800"/>
          </a:xfrm>
        </p:grpSpPr>
        <p:sp>
          <p:nvSpPr>
            <p:cNvPr id="83" name="Freeform 8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84" name="TextBox 84"/>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85" name="Group 85"/>
          <p:cNvGrpSpPr/>
          <p:nvPr/>
        </p:nvGrpSpPr>
        <p:grpSpPr>
          <a:xfrm>
            <a:off x="6689203" y="5500271"/>
            <a:ext cx="188078" cy="188078"/>
            <a:chOff x="0" y="0"/>
            <a:chExt cx="812800" cy="812800"/>
          </a:xfrm>
        </p:grpSpPr>
        <p:sp>
          <p:nvSpPr>
            <p:cNvPr id="86" name="Freeform 8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87" name="TextBox 87"/>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88" name="Group 88"/>
          <p:cNvGrpSpPr/>
          <p:nvPr/>
        </p:nvGrpSpPr>
        <p:grpSpPr>
          <a:xfrm>
            <a:off x="6179415" y="6176891"/>
            <a:ext cx="188078" cy="188078"/>
            <a:chOff x="0" y="0"/>
            <a:chExt cx="812800" cy="812800"/>
          </a:xfrm>
        </p:grpSpPr>
        <p:sp>
          <p:nvSpPr>
            <p:cNvPr id="89" name="Freeform 8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90" name="TextBox 90"/>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91" name="Group 91"/>
          <p:cNvGrpSpPr/>
          <p:nvPr/>
        </p:nvGrpSpPr>
        <p:grpSpPr>
          <a:xfrm>
            <a:off x="5868842" y="4289451"/>
            <a:ext cx="188078" cy="188078"/>
            <a:chOff x="0" y="0"/>
            <a:chExt cx="812800" cy="812800"/>
          </a:xfrm>
        </p:grpSpPr>
        <p:sp>
          <p:nvSpPr>
            <p:cNvPr id="92" name="Freeform 9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93" name="TextBox 9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94" name="Group 94"/>
          <p:cNvGrpSpPr/>
          <p:nvPr/>
        </p:nvGrpSpPr>
        <p:grpSpPr>
          <a:xfrm>
            <a:off x="5500222" y="6123780"/>
            <a:ext cx="188078" cy="188078"/>
            <a:chOff x="0" y="0"/>
            <a:chExt cx="812800" cy="812800"/>
          </a:xfrm>
        </p:grpSpPr>
        <p:sp>
          <p:nvSpPr>
            <p:cNvPr id="95" name="Freeform 9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96" name="TextBox 96"/>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97" name="Group 97"/>
          <p:cNvGrpSpPr/>
          <p:nvPr/>
        </p:nvGrpSpPr>
        <p:grpSpPr>
          <a:xfrm>
            <a:off x="4831490" y="6471189"/>
            <a:ext cx="188078" cy="188078"/>
            <a:chOff x="0" y="0"/>
            <a:chExt cx="812800" cy="812800"/>
          </a:xfrm>
        </p:grpSpPr>
        <p:sp>
          <p:nvSpPr>
            <p:cNvPr id="98" name="Freeform 9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99" name="TextBox 99"/>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00" name="Group 100"/>
          <p:cNvGrpSpPr/>
          <p:nvPr/>
        </p:nvGrpSpPr>
        <p:grpSpPr>
          <a:xfrm>
            <a:off x="6595164" y="4621549"/>
            <a:ext cx="188078" cy="188078"/>
            <a:chOff x="0" y="0"/>
            <a:chExt cx="812800" cy="812800"/>
          </a:xfrm>
        </p:grpSpPr>
        <p:sp>
          <p:nvSpPr>
            <p:cNvPr id="101" name="Freeform 10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102" name="TextBox 10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03" name="Group 103"/>
          <p:cNvGrpSpPr/>
          <p:nvPr/>
        </p:nvGrpSpPr>
        <p:grpSpPr>
          <a:xfrm>
            <a:off x="4312843" y="4339432"/>
            <a:ext cx="188078" cy="188078"/>
            <a:chOff x="0" y="0"/>
            <a:chExt cx="812800" cy="812800"/>
          </a:xfrm>
        </p:grpSpPr>
        <p:sp>
          <p:nvSpPr>
            <p:cNvPr id="104" name="Freeform 10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BF63"/>
            </a:solidFill>
          </p:spPr>
        </p:sp>
        <p:sp>
          <p:nvSpPr>
            <p:cNvPr id="105" name="TextBox 105"/>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06" name="Group 106"/>
          <p:cNvGrpSpPr/>
          <p:nvPr/>
        </p:nvGrpSpPr>
        <p:grpSpPr>
          <a:xfrm>
            <a:off x="10048102" y="7986956"/>
            <a:ext cx="808358" cy="808358"/>
            <a:chOff x="0" y="0"/>
            <a:chExt cx="212901" cy="212901"/>
          </a:xfrm>
        </p:grpSpPr>
        <p:sp>
          <p:nvSpPr>
            <p:cNvPr id="107" name="Freeform 107"/>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00C49A"/>
            </a:solidFill>
          </p:spPr>
        </p:sp>
        <p:sp>
          <p:nvSpPr>
            <p:cNvPr id="108" name="TextBox 108"/>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09" name="Group 109"/>
          <p:cNvGrpSpPr/>
          <p:nvPr/>
        </p:nvGrpSpPr>
        <p:grpSpPr>
          <a:xfrm>
            <a:off x="11033835" y="7986956"/>
            <a:ext cx="808358" cy="808358"/>
            <a:chOff x="0" y="0"/>
            <a:chExt cx="212901" cy="212901"/>
          </a:xfrm>
        </p:grpSpPr>
        <p:sp>
          <p:nvSpPr>
            <p:cNvPr id="110" name="Freeform 110"/>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3DC491"/>
            </a:solidFill>
          </p:spPr>
        </p:sp>
        <p:sp>
          <p:nvSpPr>
            <p:cNvPr id="111" name="TextBox 111"/>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12" name="Group 112"/>
          <p:cNvGrpSpPr/>
          <p:nvPr/>
        </p:nvGrpSpPr>
        <p:grpSpPr>
          <a:xfrm>
            <a:off x="12023167" y="7986956"/>
            <a:ext cx="808358" cy="808358"/>
            <a:chOff x="0" y="0"/>
            <a:chExt cx="212901" cy="212901"/>
          </a:xfrm>
        </p:grpSpPr>
        <p:sp>
          <p:nvSpPr>
            <p:cNvPr id="113" name="Freeform 113"/>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C1FF72"/>
            </a:solidFill>
          </p:spPr>
        </p:sp>
        <p:sp>
          <p:nvSpPr>
            <p:cNvPr id="114" name="TextBox 114"/>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15" name="Group 115"/>
          <p:cNvGrpSpPr/>
          <p:nvPr/>
        </p:nvGrpSpPr>
        <p:grpSpPr>
          <a:xfrm>
            <a:off x="13012500" y="7986956"/>
            <a:ext cx="808358" cy="808358"/>
            <a:chOff x="0" y="0"/>
            <a:chExt cx="212901" cy="212901"/>
          </a:xfrm>
        </p:grpSpPr>
        <p:sp>
          <p:nvSpPr>
            <p:cNvPr id="116" name="Freeform 116"/>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C1FF72"/>
            </a:solidFill>
          </p:spPr>
        </p:sp>
        <p:sp>
          <p:nvSpPr>
            <p:cNvPr id="117" name="TextBox 117"/>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18" name="Group 118"/>
          <p:cNvGrpSpPr/>
          <p:nvPr/>
        </p:nvGrpSpPr>
        <p:grpSpPr>
          <a:xfrm>
            <a:off x="14001833" y="7986956"/>
            <a:ext cx="808358" cy="808358"/>
            <a:chOff x="0" y="0"/>
            <a:chExt cx="212901" cy="212901"/>
          </a:xfrm>
        </p:grpSpPr>
        <p:sp>
          <p:nvSpPr>
            <p:cNvPr id="119" name="Freeform 119"/>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7ED957"/>
            </a:solidFill>
          </p:spPr>
        </p:sp>
        <p:sp>
          <p:nvSpPr>
            <p:cNvPr id="120" name="TextBox 120"/>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grpSp>
        <p:nvGrpSpPr>
          <p:cNvPr id="121" name="Group 121"/>
          <p:cNvGrpSpPr/>
          <p:nvPr/>
        </p:nvGrpSpPr>
        <p:grpSpPr>
          <a:xfrm>
            <a:off x="14991166" y="7986956"/>
            <a:ext cx="808358" cy="808358"/>
            <a:chOff x="0" y="0"/>
            <a:chExt cx="212901" cy="212901"/>
          </a:xfrm>
        </p:grpSpPr>
        <p:sp>
          <p:nvSpPr>
            <p:cNvPr id="122" name="Freeform 122"/>
            <p:cNvSpPr/>
            <p:nvPr/>
          </p:nvSpPr>
          <p:spPr>
            <a:xfrm>
              <a:off x="0" y="0"/>
              <a:ext cx="212901" cy="212901"/>
            </a:xfrm>
            <a:custGeom>
              <a:avLst/>
              <a:gdLst/>
              <a:ahLst/>
              <a:cxnLst/>
              <a:rect l="l" t="t" r="r" b="b"/>
              <a:pathLst>
                <a:path w="212901" h="212901">
                  <a:moveTo>
                    <a:pt x="0" y="0"/>
                  </a:moveTo>
                  <a:lnTo>
                    <a:pt x="212901" y="0"/>
                  </a:lnTo>
                  <a:lnTo>
                    <a:pt x="212901" y="212901"/>
                  </a:lnTo>
                  <a:lnTo>
                    <a:pt x="0" y="212901"/>
                  </a:lnTo>
                  <a:lnTo>
                    <a:pt x="0" y="0"/>
                  </a:lnTo>
                </a:path>
              </a:pathLst>
            </a:custGeom>
            <a:solidFill>
              <a:srgbClr val="00BF63"/>
            </a:solidFill>
          </p:spPr>
        </p:sp>
        <p:sp>
          <p:nvSpPr>
            <p:cNvPr id="123" name="TextBox 123"/>
            <p:cNvSpPr txBox="1"/>
            <p:nvPr/>
          </p:nvSpPr>
          <p:spPr>
            <a:xfrm>
              <a:off x="0" y="-104775"/>
              <a:ext cx="812800" cy="917575"/>
            </a:xfrm>
            <a:prstGeom prst="rect">
              <a:avLst/>
            </a:prstGeom>
          </p:spPr>
          <p:txBody>
            <a:bodyPr lIns="50800" tIns="50800" rIns="50800" bIns="50800" rtlCol="0" anchor="ctr"/>
            <a:lstStyle/>
            <a:p>
              <a:pPr algn="ctr">
                <a:lnSpc>
                  <a:spcPts val="2880"/>
                </a:lnSpc>
              </a:pPr>
              <a:endParaRPr/>
            </a:p>
          </p:txBody>
        </p:sp>
      </p:grpSp>
      <p:sp>
        <p:nvSpPr>
          <p:cNvPr id="124" name="Freeform 124"/>
          <p:cNvSpPr/>
          <p:nvPr/>
        </p:nvSpPr>
        <p:spPr>
          <a:xfrm>
            <a:off x="11132858" y="3733920"/>
            <a:ext cx="3397335" cy="3397335"/>
          </a:xfrm>
          <a:custGeom>
            <a:avLst/>
            <a:gdLst/>
            <a:ahLst/>
            <a:cxnLst/>
            <a:rect l="l" t="t" r="r" b="b"/>
            <a:pathLst>
              <a:path w="3397335" h="3397335">
                <a:moveTo>
                  <a:pt x="0" y="0"/>
                </a:moveTo>
                <a:lnTo>
                  <a:pt x="3397334" y="0"/>
                </a:lnTo>
                <a:lnTo>
                  <a:pt x="3397334" y="3397335"/>
                </a:lnTo>
                <a:lnTo>
                  <a:pt x="0" y="339733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25" name="AutoShape 125"/>
          <p:cNvSpPr/>
          <p:nvPr/>
        </p:nvSpPr>
        <p:spPr>
          <a:xfrm flipV="1">
            <a:off x="10452281" y="7131255"/>
            <a:ext cx="2379244" cy="855701"/>
          </a:xfrm>
          <a:prstGeom prst="line">
            <a:avLst/>
          </a:prstGeom>
          <a:ln w="38100" cap="flat">
            <a:solidFill>
              <a:srgbClr val="00C49A"/>
            </a:solidFill>
            <a:prstDash val="solid"/>
            <a:headEnd type="none" w="sm" len="sm"/>
            <a:tailEnd type="arrow" w="med" len="sm"/>
          </a:ln>
        </p:spPr>
      </p:sp>
      <p:sp>
        <p:nvSpPr>
          <p:cNvPr id="126" name="AutoShape 126"/>
          <p:cNvSpPr/>
          <p:nvPr/>
        </p:nvSpPr>
        <p:spPr>
          <a:xfrm flipV="1">
            <a:off x="11438013" y="7131255"/>
            <a:ext cx="1393512" cy="855701"/>
          </a:xfrm>
          <a:prstGeom prst="line">
            <a:avLst/>
          </a:prstGeom>
          <a:ln w="38100" cap="flat">
            <a:solidFill>
              <a:srgbClr val="00C49A"/>
            </a:solidFill>
            <a:prstDash val="solid"/>
            <a:headEnd type="none" w="sm" len="sm"/>
            <a:tailEnd type="arrow" w="med" len="sm"/>
          </a:ln>
        </p:spPr>
      </p:sp>
      <p:sp>
        <p:nvSpPr>
          <p:cNvPr id="127" name="AutoShape 127"/>
          <p:cNvSpPr/>
          <p:nvPr/>
        </p:nvSpPr>
        <p:spPr>
          <a:xfrm flipV="1">
            <a:off x="12427346" y="7131255"/>
            <a:ext cx="404179" cy="855701"/>
          </a:xfrm>
          <a:prstGeom prst="line">
            <a:avLst/>
          </a:prstGeom>
          <a:ln w="38100" cap="flat">
            <a:solidFill>
              <a:srgbClr val="00C49A"/>
            </a:solidFill>
            <a:prstDash val="solid"/>
            <a:headEnd type="none" w="sm" len="sm"/>
            <a:tailEnd type="arrow" w="med" len="sm"/>
          </a:ln>
        </p:spPr>
      </p:sp>
      <p:sp>
        <p:nvSpPr>
          <p:cNvPr id="128" name="AutoShape 128"/>
          <p:cNvSpPr/>
          <p:nvPr/>
        </p:nvSpPr>
        <p:spPr>
          <a:xfrm flipH="1" flipV="1">
            <a:off x="12831525" y="7131255"/>
            <a:ext cx="585154" cy="855701"/>
          </a:xfrm>
          <a:prstGeom prst="line">
            <a:avLst/>
          </a:prstGeom>
          <a:ln w="38100" cap="flat">
            <a:solidFill>
              <a:srgbClr val="00C49A"/>
            </a:solidFill>
            <a:prstDash val="solid"/>
            <a:headEnd type="none" w="sm" len="sm"/>
            <a:tailEnd type="arrow" w="med" len="sm"/>
          </a:ln>
        </p:spPr>
      </p:sp>
      <p:sp>
        <p:nvSpPr>
          <p:cNvPr id="129" name="AutoShape 129"/>
          <p:cNvSpPr/>
          <p:nvPr/>
        </p:nvSpPr>
        <p:spPr>
          <a:xfrm flipH="1" flipV="1">
            <a:off x="12831525" y="7131255"/>
            <a:ext cx="1574487" cy="855701"/>
          </a:xfrm>
          <a:prstGeom prst="line">
            <a:avLst/>
          </a:prstGeom>
          <a:ln w="38100" cap="flat">
            <a:solidFill>
              <a:srgbClr val="00C49A"/>
            </a:solidFill>
            <a:prstDash val="solid"/>
            <a:headEnd type="none" w="sm" len="sm"/>
            <a:tailEnd type="arrow" w="med" len="sm"/>
          </a:ln>
        </p:spPr>
      </p:sp>
      <p:sp>
        <p:nvSpPr>
          <p:cNvPr id="130" name="AutoShape 130"/>
          <p:cNvSpPr/>
          <p:nvPr/>
        </p:nvSpPr>
        <p:spPr>
          <a:xfrm flipH="1" flipV="1">
            <a:off x="12831525" y="7131255"/>
            <a:ext cx="2563819" cy="855701"/>
          </a:xfrm>
          <a:prstGeom prst="line">
            <a:avLst/>
          </a:prstGeom>
          <a:ln w="38100" cap="flat">
            <a:solidFill>
              <a:srgbClr val="00C49A"/>
            </a:solidFill>
            <a:prstDash val="solid"/>
            <a:headEnd type="none" w="sm" len="sm"/>
            <a:tailEnd type="arrow" w="med" len="sm"/>
          </a:ln>
        </p:spPr>
      </p:sp>
      <p:grpSp>
        <p:nvGrpSpPr>
          <p:cNvPr id="131" name="Group 131"/>
          <p:cNvGrpSpPr/>
          <p:nvPr/>
        </p:nvGrpSpPr>
        <p:grpSpPr>
          <a:xfrm>
            <a:off x="12222043" y="4621549"/>
            <a:ext cx="188078" cy="188078"/>
            <a:chOff x="0" y="0"/>
            <a:chExt cx="812800" cy="812800"/>
          </a:xfrm>
        </p:grpSpPr>
        <p:sp>
          <p:nvSpPr>
            <p:cNvPr id="132" name="Freeform 1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33" name="TextBox 13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sp>
        <p:nvSpPr>
          <p:cNvPr id="134" name="TextBox 134"/>
          <p:cNvSpPr txBox="1"/>
          <p:nvPr/>
        </p:nvSpPr>
        <p:spPr>
          <a:xfrm>
            <a:off x="12149165" y="8978266"/>
            <a:ext cx="1852668" cy="436244"/>
          </a:xfrm>
          <a:prstGeom prst="rect">
            <a:avLst/>
          </a:prstGeom>
        </p:spPr>
        <p:txBody>
          <a:bodyPr wrap="square" lIns="0" tIns="0" rIns="0" bIns="0" rtlCol="0" anchor="t">
            <a:spAutoFit/>
          </a:bodyPr>
          <a:lstStyle/>
          <a:p>
            <a:pPr algn="ctr">
              <a:lnSpc>
                <a:spcPts val="3360"/>
              </a:lnSpc>
              <a:spcBef>
                <a:spcPct val="0"/>
              </a:spcBef>
            </a:pPr>
            <a:r>
              <a:rPr lang="en-US" sz="2100">
                <a:solidFill>
                  <a:srgbClr val="000000"/>
                </a:solidFill>
                <a:latin typeface="Times New Roman Bold"/>
              </a:rPr>
              <a:t>Video features</a:t>
            </a:r>
          </a:p>
        </p:txBody>
      </p:sp>
      <p:grpSp>
        <p:nvGrpSpPr>
          <p:cNvPr id="135" name="Group 135"/>
          <p:cNvGrpSpPr/>
          <p:nvPr/>
        </p:nvGrpSpPr>
        <p:grpSpPr>
          <a:xfrm>
            <a:off x="12040730" y="4955422"/>
            <a:ext cx="188078" cy="188078"/>
            <a:chOff x="0" y="0"/>
            <a:chExt cx="812800" cy="812800"/>
          </a:xfrm>
        </p:grpSpPr>
        <p:sp>
          <p:nvSpPr>
            <p:cNvPr id="136" name="Freeform 1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137" name="TextBox 137"/>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38" name="Group 138"/>
          <p:cNvGrpSpPr/>
          <p:nvPr/>
        </p:nvGrpSpPr>
        <p:grpSpPr>
          <a:xfrm>
            <a:off x="12278400" y="4962027"/>
            <a:ext cx="188078" cy="188078"/>
            <a:chOff x="0" y="0"/>
            <a:chExt cx="812800" cy="812800"/>
          </a:xfrm>
        </p:grpSpPr>
        <p:sp>
          <p:nvSpPr>
            <p:cNvPr id="139" name="Freeform 13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40" name="TextBox 140"/>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41" name="Group 141"/>
          <p:cNvGrpSpPr/>
          <p:nvPr/>
        </p:nvGrpSpPr>
        <p:grpSpPr>
          <a:xfrm>
            <a:off x="12184361" y="5168309"/>
            <a:ext cx="188078" cy="188078"/>
            <a:chOff x="0" y="0"/>
            <a:chExt cx="812800" cy="812800"/>
          </a:xfrm>
        </p:grpSpPr>
        <p:sp>
          <p:nvSpPr>
            <p:cNvPr id="142" name="Freeform 1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43" name="TextBox 14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44" name="Group 144"/>
          <p:cNvGrpSpPr/>
          <p:nvPr/>
        </p:nvGrpSpPr>
        <p:grpSpPr>
          <a:xfrm>
            <a:off x="12585204" y="4527510"/>
            <a:ext cx="188078" cy="188078"/>
            <a:chOff x="0" y="0"/>
            <a:chExt cx="812800" cy="812800"/>
          </a:xfrm>
        </p:grpSpPr>
        <p:sp>
          <p:nvSpPr>
            <p:cNvPr id="145" name="Freeform 1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BF63"/>
            </a:solidFill>
          </p:spPr>
        </p:sp>
        <p:sp>
          <p:nvSpPr>
            <p:cNvPr id="146" name="TextBox 146"/>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47" name="Group 147"/>
          <p:cNvGrpSpPr/>
          <p:nvPr/>
        </p:nvGrpSpPr>
        <p:grpSpPr>
          <a:xfrm>
            <a:off x="12795965" y="4767344"/>
            <a:ext cx="188078" cy="188078"/>
            <a:chOff x="0" y="0"/>
            <a:chExt cx="812800" cy="812800"/>
          </a:xfrm>
        </p:grpSpPr>
        <p:sp>
          <p:nvSpPr>
            <p:cNvPr id="148" name="Freeform 14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49" name="TextBox 149"/>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50" name="Group 150"/>
          <p:cNvGrpSpPr/>
          <p:nvPr/>
        </p:nvGrpSpPr>
        <p:grpSpPr>
          <a:xfrm>
            <a:off x="12980410" y="4621549"/>
            <a:ext cx="188078" cy="188078"/>
            <a:chOff x="0" y="0"/>
            <a:chExt cx="812800" cy="812800"/>
          </a:xfrm>
        </p:grpSpPr>
        <p:sp>
          <p:nvSpPr>
            <p:cNvPr id="151" name="Freeform 15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52" name="TextBox 15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53" name="Group 153"/>
          <p:cNvGrpSpPr/>
          <p:nvPr/>
        </p:nvGrpSpPr>
        <p:grpSpPr>
          <a:xfrm>
            <a:off x="12491165" y="5219807"/>
            <a:ext cx="188078" cy="188078"/>
            <a:chOff x="0" y="0"/>
            <a:chExt cx="812800" cy="812800"/>
          </a:xfrm>
        </p:grpSpPr>
        <p:sp>
          <p:nvSpPr>
            <p:cNvPr id="154" name="Freeform 15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3DC491"/>
            </a:solidFill>
          </p:spPr>
        </p:sp>
        <p:sp>
          <p:nvSpPr>
            <p:cNvPr id="155" name="TextBox 155"/>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56" name="Group 156"/>
          <p:cNvGrpSpPr/>
          <p:nvPr/>
        </p:nvGrpSpPr>
        <p:grpSpPr>
          <a:xfrm>
            <a:off x="13188749" y="4987291"/>
            <a:ext cx="188078" cy="188078"/>
            <a:chOff x="0" y="0"/>
            <a:chExt cx="812800" cy="812800"/>
          </a:xfrm>
        </p:grpSpPr>
        <p:sp>
          <p:nvSpPr>
            <p:cNvPr id="157" name="Freeform 15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158" name="TextBox 158"/>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59" name="Group 159"/>
          <p:cNvGrpSpPr/>
          <p:nvPr/>
        </p:nvGrpSpPr>
        <p:grpSpPr>
          <a:xfrm>
            <a:off x="12743933" y="5143500"/>
            <a:ext cx="188078" cy="188078"/>
            <a:chOff x="0" y="0"/>
            <a:chExt cx="812800" cy="812800"/>
          </a:xfrm>
        </p:grpSpPr>
        <p:sp>
          <p:nvSpPr>
            <p:cNvPr id="160" name="Freeform 16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161" name="TextBox 161"/>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62" name="Group 162"/>
          <p:cNvGrpSpPr/>
          <p:nvPr/>
        </p:nvGrpSpPr>
        <p:grpSpPr>
          <a:xfrm>
            <a:off x="12374443" y="4773949"/>
            <a:ext cx="188078" cy="188078"/>
            <a:chOff x="0" y="0"/>
            <a:chExt cx="812800" cy="812800"/>
          </a:xfrm>
        </p:grpSpPr>
        <p:sp>
          <p:nvSpPr>
            <p:cNvPr id="163" name="Freeform 16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64" name="TextBox 164"/>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65" name="Group 165"/>
          <p:cNvGrpSpPr/>
          <p:nvPr/>
        </p:nvGrpSpPr>
        <p:grpSpPr>
          <a:xfrm>
            <a:off x="12535397" y="5049461"/>
            <a:ext cx="188078" cy="188078"/>
            <a:chOff x="0" y="0"/>
            <a:chExt cx="812800" cy="812800"/>
          </a:xfrm>
        </p:grpSpPr>
        <p:sp>
          <p:nvSpPr>
            <p:cNvPr id="166" name="Freeform 16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167" name="TextBox 167"/>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68" name="Group 168"/>
          <p:cNvGrpSpPr/>
          <p:nvPr/>
        </p:nvGrpSpPr>
        <p:grpSpPr>
          <a:xfrm>
            <a:off x="12585204" y="4832310"/>
            <a:ext cx="188078" cy="188078"/>
            <a:chOff x="0" y="0"/>
            <a:chExt cx="812800" cy="812800"/>
          </a:xfrm>
        </p:grpSpPr>
        <p:sp>
          <p:nvSpPr>
            <p:cNvPr id="169" name="Freeform 1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70" name="TextBox 170"/>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71" name="Group 171"/>
          <p:cNvGrpSpPr/>
          <p:nvPr/>
        </p:nvGrpSpPr>
        <p:grpSpPr>
          <a:xfrm>
            <a:off x="12303088" y="5375437"/>
            <a:ext cx="188078" cy="188078"/>
            <a:chOff x="0" y="0"/>
            <a:chExt cx="812800" cy="812800"/>
          </a:xfrm>
        </p:grpSpPr>
        <p:sp>
          <p:nvSpPr>
            <p:cNvPr id="172" name="Freeform 1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C1FF72"/>
            </a:solidFill>
          </p:spPr>
        </p:sp>
        <p:sp>
          <p:nvSpPr>
            <p:cNvPr id="173" name="TextBox 17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74" name="Group 174"/>
          <p:cNvGrpSpPr/>
          <p:nvPr/>
        </p:nvGrpSpPr>
        <p:grpSpPr>
          <a:xfrm>
            <a:off x="12607888" y="5469476"/>
            <a:ext cx="188078" cy="188078"/>
            <a:chOff x="0" y="0"/>
            <a:chExt cx="812800" cy="812800"/>
          </a:xfrm>
        </p:grpSpPr>
        <p:sp>
          <p:nvSpPr>
            <p:cNvPr id="175" name="Freeform 17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176" name="TextBox 176"/>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77" name="Group 177"/>
          <p:cNvGrpSpPr/>
          <p:nvPr/>
        </p:nvGrpSpPr>
        <p:grpSpPr>
          <a:xfrm>
            <a:off x="12397127" y="4527510"/>
            <a:ext cx="188078" cy="188078"/>
            <a:chOff x="0" y="0"/>
            <a:chExt cx="812800" cy="812800"/>
          </a:xfrm>
        </p:grpSpPr>
        <p:sp>
          <p:nvSpPr>
            <p:cNvPr id="178" name="Freeform 1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79" name="TextBox 179"/>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80" name="Group 180"/>
          <p:cNvGrpSpPr/>
          <p:nvPr/>
        </p:nvGrpSpPr>
        <p:grpSpPr>
          <a:xfrm>
            <a:off x="12886371" y="4987291"/>
            <a:ext cx="188078" cy="188078"/>
            <a:chOff x="0" y="0"/>
            <a:chExt cx="812800" cy="812800"/>
          </a:xfrm>
        </p:grpSpPr>
        <p:sp>
          <p:nvSpPr>
            <p:cNvPr id="181" name="Freeform 18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82" name="TextBox 182"/>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83" name="Group 183"/>
          <p:cNvGrpSpPr/>
          <p:nvPr/>
        </p:nvGrpSpPr>
        <p:grpSpPr>
          <a:xfrm>
            <a:off x="13051563" y="5175368"/>
            <a:ext cx="188078" cy="188078"/>
            <a:chOff x="0" y="0"/>
            <a:chExt cx="812800" cy="812800"/>
          </a:xfrm>
        </p:grpSpPr>
        <p:sp>
          <p:nvSpPr>
            <p:cNvPr id="184" name="Freeform 18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85" name="TextBox 185"/>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86" name="Group 186"/>
          <p:cNvGrpSpPr/>
          <p:nvPr/>
        </p:nvGrpSpPr>
        <p:grpSpPr>
          <a:xfrm>
            <a:off x="12853961" y="5356387"/>
            <a:ext cx="188078" cy="188078"/>
            <a:chOff x="0" y="0"/>
            <a:chExt cx="812800" cy="812800"/>
          </a:xfrm>
        </p:grpSpPr>
        <p:sp>
          <p:nvSpPr>
            <p:cNvPr id="187" name="Freeform 18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88" name="TextBox 188"/>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89" name="Group 189"/>
          <p:cNvGrpSpPr/>
          <p:nvPr/>
        </p:nvGrpSpPr>
        <p:grpSpPr>
          <a:xfrm>
            <a:off x="12773282" y="4579267"/>
            <a:ext cx="188078" cy="188078"/>
            <a:chOff x="0" y="0"/>
            <a:chExt cx="812800" cy="812800"/>
          </a:xfrm>
        </p:grpSpPr>
        <p:sp>
          <p:nvSpPr>
            <p:cNvPr id="190" name="Freeform 1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91" name="TextBox 191"/>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92" name="Group 192"/>
          <p:cNvGrpSpPr/>
          <p:nvPr/>
        </p:nvGrpSpPr>
        <p:grpSpPr>
          <a:xfrm>
            <a:off x="12427346" y="5526626"/>
            <a:ext cx="188078" cy="188078"/>
            <a:chOff x="0" y="0"/>
            <a:chExt cx="812800" cy="812800"/>
          </a:xfrm>
        </p:grpSpPr>
        <p:sp>
          <p:nvSpPr>
            <p:cNvPr id="193" name="Freeform 19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94" name="TextBox 194"/>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95" name="Group 195"/>
          <p:cNvGrpSpPr/>
          <p:nvPr/>
        </p:nvGrpSpPr>
        <p:grpSpPr>
          <a:xfrm>
            <a:off x="12090322" y="5338548"/>
            <a:ext cx="188078" cy="188078"/>
            <a:chOff x="0" y="0"/>
            <a:chExt cx="812800" cy="812800"/>
          </a:xfrm>
        </p:grpSpPr>
        <p:sp>
          <p:nvSpPr>
            <p:cNvPr id="196" name="Freeform 19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C49A"/>
            </a:solidFill>
          </p:spPr>
        </p:sp>
        <p:sp>
          <p:nvSpPr>
            <p:cNvPr id="197" name="TextBox 197"/>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198" name="Group 198"/>
          <p:cNvGrpSpPr/>
          <p:nvPr/>
        </p:nvGrpSpPr>
        <p:grpSpPr>
          <a:xfrm>
            <a:off x="13106539" y="4767344"/>
            <a:ext cx="188078" cy="188078"/>
            <a:chOff x="0" y="0"/>
            <a:chExt cx="812800" cy="812800"/>
          </a:xfrm>
        </p:grpSpPr>
        <p:sp>
          <p:nvSpPr>
            <p:cNvPr id="199" name="Freeform 19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7ED957"/>
            </a:solidFill>
          </p:spPr>
        </p:sp>
        <p:sp>
          <p:nvSpPr>
            <p:cNvPr id="200" name="TextBox 200"/>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grpSp>
        <p:nvGrpSpPr>
          <p:cNvPr id="201" name="Group 201"/>
          <p:cNvGrpSpPr/>
          <p:nvPr/>
        </p:nvGrpSpPr>
        <p:grpSpPr>
          <a:xfrm>
            <a:off x="12090322" y="4773949"/>
            <a:ext cx="188078" cy="188078"/>
            <a:chOff x="0" y="0"/>
            <a:chExt cx="812800" cy="812800"/>
          </a:xfrm>
        </p:grpSpPr>
        <p:sp>
          <p:nvSpPr>
            <p:cNvPr id="202" name="Freeform 20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path>
              </a:pathLst>
            </a:custGeom>
            <a:solidFill>
              <a:srgbClr val="00BF63"/>
            </a:solidFill>
          </p:spPr>
        </p:sp>
        <p:sp>
          <p:nvSpPr>
            <p:cNvPr id="203" name="TextBox 203"/>
            <p:cNvSpPr txBox="1"/>
            <p:nvPr/>
          </p:nvSpPr>
          <p:spPr>
            <a:xfrm>
              <a:off x="76200" y="-28575"/>
              <a:ext cx="660400" cy="765175"/>
            </a:xfrm>
            <a:prstGeom prst="rect">
              <a:avLst/>
            </a:prstGeom>
          </p:spPr>
          <p:txBody>
            <a:bodyPr lIns="50800" tIns="50800" rIns="50800" bIns="50800" rtlCol="0" anchor="ctr"/>
            <a:lstStyle/>
            <a:p>
              <a:pPr algn="ctr">
                <a:lnSpc>
                  <a:spcPts val="2880"/>
                </a:lnSpc>
              </a:pPr>
              <a:endParaRPr/>
            </a:p>
          </p:txBody>
        </p:sp>
      </p:grpSp>
      <p:sp>
        <p:nvSpPr>
          <p:cNvPr id="204" name="AutoShape 204"/>
          <p:cNvSpPr/>
          <p:nvPr/>
        </p:nvSpPr>
        <p:spPr>
          <a:xfrm>
            <a:off x="8380213" y="5432587"/>
            <a:ext cx="2065621" cy="0"/>
          </a:xfrm>
          <a:prstGeom prst="line">
            <a:avLst/>
          </a:prstGeom>
          <a:ln w="152400" cap="flat">
            <a:solidFill>
              <a:srgbClr val="FF3131"/>
            </a:solidFill>
            <a:prstDash val="solid"/>
            <a:headEnd type="none" w="sm" len="sm"/>
            <a:tailEnd type="arrow" w="med" len="sm"/>
          </a:ln>
        </p:spPr>
      </p:sp>
      <p:sp>
        <p:nvSpPr>
          <p:cNvPr id="205" name="TextBox 205"/>
          <p:cNvSpPr txBox="1"/>
          <p:nvPr/>
        </p:nvSpPr>
        <p:spPr>
          <a:xfrm>
            <a:off x="5028409" y="3183376"/>
            <a:ext cx="1919538" cy="436244"/>
          </a:xfrm>
          <a:prstGeom prst="rect">
            <a:avLst/>
          </a:prstGeom>
        </p:spPr>
        <p:txBody>
          <a:bodyPr wrap="square" lIns="0" tIns="0" rIns="0" bIns="0" rtlCol="0" anchor="t">
            <a:spAutoFit/>
          </a:bodyPr>
          <a:lstStyle/>
          <a:p>
            <a:pPr algn="ctr">
              <a:lnSpc>
                <a:spcPts val="3360"/>
              </a:lnSpc>
              <a:spcBef>
                <a:spcPct val="0"/>
              </a:spcBef>
            </a:pPr>
            <a:r>
              <a:rPr lang="en-US" sz="2100" dirty="0">
                <a:solidFill>
                  <a:srgbClr val="000000"/>
                </a:solidFill>
                <a:latin typeface="Times New Roman Bold"/>
              </a:rPr>
              <a:t>High similarity</a:t>
            </a:r>
          </a:p>
        </p:txBody>
      </p:sp>
      <p:sp>
        <p:nvSpPr>
          <p:cNvPr id="206" name="TextBox 206"/>
          <p:cNvSpPr txBox="1"/>
          <p:nvPr/>
        </p:nvSpPr>
        <p:spPr>
          <a:xfrm>
            <a:off x="8452004" y="4902304"/>
            <a:ext cx="1614763" cy="436244"/>
          </a:xfrm>
          <a:prstGeom prst="rect">
            <a:avLst/>
          </a:prstGeom>
        </p:spPr>
        <p:txBody>
          <a:bodyPr wrap="square" lIns="0" tIns="0" rIns="0" bIns="0" rtlCol="0" anchor="t">
            <a:spAutoFit/>
          </a:bodyPr>
          <a:lstStyle/>
          <a:p>
            <a:pPr algn="ctr">
              <a:lnSpc>
                <a:spcPts val="3360"/>
              </a:lnSpc>
              <a:spcBef>
                <a:spcPct val="0"/>
              </a:spcBef>
            </a:pPr>
            <a:r>
              <a:rPr lang="en-US" sz="2100" dirty="0">
                <a:solidFill>
                  <a:srgbClr val="000000"/>
                </a:solidFill>
                <a:latin typeface="Times New Roman Bold"/>
              </a:rPr>
              <a:t>Self-attention</a:t>
            </a:r>
          </a:p>
        </p:txBody>
      </p:sp>
      <p:sp>
        <p:nvSpPr>
          <p:cNvPr id="207" name="TextBox 207"/>
          <p:cNvSpPr txBox="1"/>
          <p:nvPr/>
        </p:nvSpPr>
        <p:spPr>
          <a:xfrm>
            <a:off x="12296003" y="3202426"/>
            <a:ext cx="1267597" cy="436244"/>
          </a:xfrm>
          <a:prstGeom prst="rect">
            <a:avLst/>
          </a:prstGeom>
        </p:spPr>
        <p:txBody>
          <a:bodyPr wrap="square" lIns="0" tIns="0" rIns="0" bIns="0" rtlCol="0" anchor="t">
            <a:spAutoFit/>
          </a:bodyPr>
          <a:lstStyle/>
          <a:p>
            <a:pPr algn="ctr">
              <a:lnSpc>
                <a:spcPts val="3360"/>
              </a:lnSpc>
              <a:spcBef>
                <a:spcPct val="0"/>
              </a:spcBef>
            </a:pPr>
            <a:r>
              <a:rPr lang="en-US" sz="2100" dirty="0">
                <a:solidFill>
                  <a:srgbClr val="000000"/>
                </a:solidFill>
                <a:latin typeface="Times New Roman Bold"/>
              </a:rPr>
              <a:t>Rank-loss</a:t>
            </a:r>
          </a:p>
        </p:txBody>
      </p:sp>
      <p:sp>
        <p:nvSpPr>
          <p:cNvPr id="208" name="TextBox 208"/>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7</a:t>
            </a:r>
          </a:p>
        </p:txBody>
      </p:sp>
      <p:sp>
        <p:nvSpPr>
          <p:cNvPr id="210" name="Freeform 210"/>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4"/>
            <a:stretch>
              <a:fillRect/>
            </a:stretch>
          </a:blipFill>
        </p:spPr>
      </p:sp>
      <p:sp>
        <p:nvSpPr>
          <p:cNvPr id="211"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12"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10609230" y="5353050"/>
            <a:ext cx="6441649" cy="3393694"/>
          </a:xfrm>
          <a:custGeom>
            <a:avLst/>
            <a:gdLst/>
            <a:ahLst/>
            <a:cxnLst/>
            <a:rect l="l" t="t" r="r" b="b"/>
            <a:pathLst>
              <a:path w="6441649" h="3393694">
                <a:moveTo>
                  <a:pt x="0" y="0"/>
                </a:moveTo>
                <a:lnTo>
                  <a:pt x="6441649" y="0"/>
                </a:lnTo>
                <a:lnTo>
                  <a:pt x="6441649" y="3393694"/>
                </a:lnTo>
                <a:lnTo>
                  <a:pt x="0" y="3393694"/>
                </a:lnTo>
                <a:lnTo>
                  <a:pt x="0" y="0"/>
                </a:lnTo>
                <a:close/>
              </a:path>
            </a:pathLst>
          </a:custGeom>
          <a:blipFill>
            <a:blip r:embed="rId2"/>
            <a:stretch>
              <a:fillRect/>
            </a:stretch>
          </a:blipFill>
        </p:spPr>
      </p:sp>
      <p:sp>
        <p:nvSpPr>
          <p:cNvPr id="7" name="TextBox 7"/>
          <p:cNvSpPr txBox="1"/>
          <p:nvPr/>
        </p:nvSpPr>
        <p:spPr>
          <a:xfrm>
            <a:off x="716182" y="9253686"/>
            <a:ext cx="15154287" cy="375283"/>
          </a:xfrm>
          <a:prstGeom prst="rect">
            <a:avLst/>
          </a:prstGeom>
        </p:spPr>
        <p:txBody>
          <a:bodyPr lIns="0" tIns="0" rIns="0" bIns="0" rtlCol="0" anchor="t">
            <a:spAutoFit/>
          </a:bodyPr>
          <a:lstStyle/>
          <a:p>
            <a:pPr>
              <a:lnSpc>
                <a:spcPts val="2880"/>
              </a:lnSpc>
              <a:spcBef>
                <a:spcPct val="0"/>
              </a:spcBef>
            </a:pPr>
            <a:r>
              <a:rPr lang="en-US" sz="1800">
                <a:solidFill>
                  <a:srgbClr val="000000"/>
                </a:solidFill>
                <a:latin typeface="Times New Roman"/>
              </a:rPr>
              <a:t>[49] Chenlin Zhang, Jianxin Wu, and Yin Li. Actionformer: Localizing moments of actions with transformers. In Eur. Conf. Comput. Vis., 2022</a:t>
            </a:r>
          </a:p>
        </p:txBody>
      </p:sp>
      <p:sp>
        <p:nvSpPr>
          <p:cNvPr id="8" name="TextBox 8"/>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9" name="TextBox 9"/>
          <p:cNvSpPr txBox="1"/>
          <p:nvPr/>
        </p:nvSpPr>
        <p:spPr>
          <a:xfrm>
            <a:off x="632811" y="2344972"/>
            <a:ext cx="2757243"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Bold"/>
              </a:rPr>
              <a:t>Previous works</a:t>
            </a:r>
          </a:p>
        </p:txBody>
      </p:sp>
      <p:sp>
        <p:nvSpPr>
          <p:cNvPr id="10" name="TextBox 10"/>
          <p:cNvSpPr txBox="1"/>
          <p:nvPr/>
        </p:nvSpPr>
        <p:spPr>
          <a:xfrm>
            <a:off x="716182" y="3163487"/>
            <a:ext cx="5161281" cy="581660"/>
          </a:xfrm>
          <a:prstGeom prst="rect">
            <a:avLst/>
          </a:prstGeom>
        </p:spPr>
        <p:txBody>
          <a:bodyPr lIns="0" tIns="0" rIns="0" bIns="0" rtlCol="0" anchor="t">
            <a:spAutoFit/>
          </a:bodyPr>
          <a:lstStyle/>
          <a:p>
            <a:pPr algn="ctr">
              <a:lnSpc>
                <a:spcPts val="4479"/>
              </a:lnSpc>
              <a:spcBef>
                <a:spcPct val="0"/>
              </a:spcBef>
            </a:pPr>
            <a:r>
              <a:rPr lang="en-US" sz="2799">
                <a:solidFill>
                  <a:srgbClr val="000000"/>
                </a:solidFill>
                <a:latin typeface="Times New Roman"/>
              </a:rPr>
              <a:t>Transformer -base : Actionformer</a:t>
            </a:r>
          </a:p>
        </p:txBody>
      </p:sp>
      <p:sp>
        <p:nvSpPr>
          <p:cNvPr id="11" name="TextBox 11"/>
          <p:cNvSpPr txBox="1"/>
          <p:nvPr/>
        </p:nvSpPr>
        <p:spPr>
          <a:xfrm>
            <a:off x="444124" y="3907072"/>
            <a:ext cx="15870469" cy="1478280"/>
          </a:xfrm>
          <a:prstGeom prst="rect">
            <a:avLst/>
          </a:prstGeom>
        </p:spPr>
        <p:txBody>
          <a:bodyPr lIns="0" tIns="0" rIns="0" bIns="0" rtlCol="0" anchor="t">
            <a:spAutoFit/>
          </a:bodyPr>
          <a:lstStyle/>
          <a:p>
            <a:pPr marL="518160" lvl="1" indent="-259080">
              <a:lnSpc>
                <a:spcPts val="3840"/>
              </a:lnSpc>
              <a:buFont typeface="Arial"/>
              <a:buChar char="•"/>
            </a:pPr>
            <a:r>
              <a:rPr lang="en-US" sz="2400">
                <a:solidFill>
                  <a:srgbClr val="000000"/>
                </a:solidFill>
                <a:latin typeface="Times New Roman"/>
              </a:rPr>
              <a:t>Current Transformer-based methods for TAD tasks primarily rely on the macro-architecture of the Transformer rather than the self-attention mechanisms.</a:t>
            </a:r>
          </a:p>
          <a:p>
            <a:pPr marL="518160" lvl="1" indent="-259080">
              <a:lnSpc>
                <a:spcPts val="3840"/>
              </a:lnSpc>
              <a:buFont typeface="Arial"/>
              <a:buChar char="•"/>
            </a:pPr>
            <a:r>
              <a:rPr lang="en-US" sz="2400">
                <a:solidFill>
                  <a:srgbClr val="000000"/>
                </a:solidFill>
                <a:latin typeface="Times New Roman"/>
              </a:rPr>
              <a:t>We observe that the SA exhibits high similarity, indicating poor discriminability</a:t>
            </a:r>
          </a:p>
        </p:txBody>
      </p:sp>
      <p:sp>
        <p:nvSpPr>
          <p:cNvPr id="12" name="TextBox 12"/>
          <p:cNvSpPr txBox="1"/>
          <p:nvPr/>
        </p:nvSpPr>
        <p:spPr>
          <a:xfrm>
            <a:off x="11929817" y="8641969"/>
            <a:ext cx="3800475" cy="375283"/>
          </a:xfrm>
          <a:prstGeom prst="rect">
            <a:avLst/>
          </a:prstGeom>
        </p:spPr>
        <p:txBody>
          <a:bodyPr lIns="0" tIns="0" rIns="0" bIns="0" rtlCol="0" anchor="t">
            <a:spAutoFit/>
          </a:bodyPr>
          <a:lstStyle/>
          <a:p>
            <a:pPr algn="ctr">
              <a:lnSpc>
                <a:spcPts val="2880"/>
              </a:lnSpc>
              <a:spcBef>
                <a:spcPct val="0"/>
              </a:spcBef>
            </a:pPr>
            <a:r>
              <a:rPr lang="en-US" sz="1800">
                <a:solidFill>
                  <a:srgbClr val="000000"/>
                </a:solidFill>
                <a:latin typeface="Times New Roman"/>
              </a:rPr>
              <a:t>HACS dataset and SlowFast backbone</a:t>
            </a:r>
          </a:p>
        </p:txBody>
      </p:sp>
      <p:sp>
        <p:nvSpPr>
          <p:cNvPr id="13" name="TextBox 13"/>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8</a:t>
            </a:r>
          </a:p>
        </p:txBody>
      </p:sp>
      <p:sp>
        <p:nvSpPr>
          <p:cNvPr id="15" name="Freeform 15"/>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3"/>
            <a:stretch>
              <a:fillRect/>
            </a:stretch>
          </a:blipFill>
        </p:spPr>
      </p:sp>
      <p:sp>
        <p:nvSpPr>
          <p:cNvPr id="16"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17"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716182" y="9836474"/>
            <a:ext cx="16855636" cy="450526"/>
            <a:chOff x="0" y="0"/>
            <a:chExt cx="5701783" cy="152400"/>
          </a:xfrm>
        </p:grpSpPr>
        <p:sp>
          <p:nvSpPr>
            <p:cNvPr id="3" name="Freeform 3"/>
            <p:cNvSpPr/>
            <p:nvPr/>
          </p:nvSpPr>
          <p:spPr>
            <a:xfrm>
              <a:off x="0" y="0"/>
              <a:ext cx="5701783" cy="152400"/>
            </a:xfrm>
            <a:custGeom>
              <a:avLst/>
              <a:gdLst/>
              <a:ahLst/>
              <a:cxnLst/>
              <a:rect l="l" t="t" r="r" b="b"/>
              <a:pathLst>
                <a:path w="5701783" h="152400">
                  <a:moveTo>
                    <a:pt x="0" y="0"/>
                  </a:moveTo>
                  <a:lnTo>
                    <a:pt x="5701783" y="0"/>
                  </a:lnTo>
                  <a:lnTo>
                    <a:pt x="5701783" y="152400"/>
                  </a:lnTo>
                  <a:lnTo>
                    <a:pt x="0" y="152400"/>
                  </a:lnTo>
                  <a:lnTo>
                    <a:pt x="0" y="0"/>
                  </a:lnTo>
                </a:path>
              </a:pathLst>
            </a:custGeom>
            <a:solidFill>
              <a:srgbClr val="00C49A"/>
            </a:solidFill>
          </p:spPr>
        </p:sp>
      </p:grpSp>
      <p:sp>
        <p:nvSpPr>
          <p:cNvPr id="4" name="AutoShape 4"/>
          <p:cNvSpPr/>
          <p:nvPr/>
        </p:nvSpPr>
        <p:spPr>
          <a:xfrm>
            <a:off x="716182" y="1019175"/>
            <a:ext cx="16855636" cy="0"/>
          </a:xfrm>
          <a:prstGeom prst="line">
            <a:avLst/>
          </a:prstGeom>
          <a:ln w="19050" cap="rnd">
            <a:solidFill>
              <a:srgbClr val="00C49A"/>
            </a:solidFill>
            <a:prstDash val="solid"/>
            <a:headEnd type="none" w="sm" len="sm"/>
            <a:tailEnd type="none" w="sm" len="sm"/>
          </a:ln>
        </p:spPr>
      </p:sp>
      <p:sp>
        <p:nvSpPr>
          <p:cNvPr id="5" name="Freeform 5"/>
          <p:cNvSpPr/>
          <p:nvPr/>
        </p:nvSpPr>
        <p:spPr>
          <a:xfrm>
            <a:off x="5943111" y="2230284"/>
            <a:ext cx="6401777" cy="4006809"/>
          </a:xfrm>
          <a:custGeom>
            <a:avLst/>
            <a:gdLst/>
            <a:ahLst/>
            <a:cxnLst/>
            <a:rect l="l" t="t" r="r" b="b"/>
            <a:pathLst>
              <a:path w="6401777" h="4006809">
                <a:moveTo>
                  <a:pt x="0" y="0"/>
                </a:moveTo>
                <a:lnTo>
                  <a:pt x="6401778" y="0"/>
                </a:lnTo>
                <a:lnTo>
                  <a:pt x="6401778" y="4006809"/>
                </a:lnTo>
                <a:lnTo>
                  <a:pt x="0" y="4006809"/>
                </a:lnTo>
                <a:lnTo>
                  <a:pt x="0" y="0"/>
                </a:lnTo>
                <a:close/>
              </a:path>
            </a:pathLst>
          </a:custGeom>
          <a:blipFill>
            <a:blip r:embed="rId2"/>
            <a:stretch>
              <a:fillRect b="-65763"/>
            </a:stretch>
          </a:blipFill>
        </p:spPr>
      </p:sp>
      <p:grpSp>
        <p:nvGrpSpPr>
          <p:cNvPr id="6" name="Group 6"/>
          <p:cNvGrpSpPr/>
          <p:nvPr/>
        </p:nvGrpSpPr>
        <p:grpSpPr>
          <a:xfrm>
            <a:off x="6755830" y="6917191"/>
            <a:ext cx="4776339" cy="2239185"/>
            <a:chOff x="0" y="0"/>
            <a:chExt cx="6368452" cy="2985580"/>
          </a:xfrm>
        </p:grpSpPr>
        <p:sp>
          <p:nvSpPr>
            <p:cNvPr id="7" name="Freeform 7"/>
            <p:cNvSpPr/>
            <p:nvPr/>
          </p:nvSpPr>
          <p:spPr>
            <a:xfrm>
              <a:off x="0" y="10556"/>
              <a:ext cx="5096875" cy="2975023"/>
            </a:xfrm>
            <a:custGeom>
              <a:avLst/>
              <a:gdLst/>
              <a:ahLst/>
              <a:cxnLst/>
              <a:rect l="l" t="t" r="r" b="b"/>
              <a:pathLst>
                <a:path w="5096875" h="2975023">
                  <a:moveTo>
                    <a:pt x="0" y="0"/>
                  </a:moveTo>
                  <a:lnTo>
                    <a:pt x="5096875" y="0"/>
                  </a:lnTo>
                  <a:lnTo>
                    <a:pt x="5096875" y="2975024"/>
                  </a:lnTo>
                  <a:lnTo>
                    <a:pt x="0" y="2975024"/>
                  </a:lnTo>
                  <a:lnTo>
                    <a:pt x="0" y="0"/>
                  </a:lnTo>
                  <a:close/>
                </a:path>
              </a:pathLst>
            </a:custGeom>
            <a:blipFill>
              <a:blip r:embed="rId3"/>
              <a:stretch>
                <a:fillRect t="-11805" b="-117428"/>
              </a:stretch>
            </a:blipFill>
          </p:spPr>
        </p:sp>
        <p:sp>
          <p:nvSpPr>
            <p:cNvPr id="8" name="Freeform 8"/>
            <p:cNvSpPr/>
            <p:nvPr/>
          </p:nvSpPr>
          <p:spPr>
            <a:xfrm>
              <a:off x="4969284" y="0"/>
              <a:ext cx="1399168" cy="2985580"/>
            </a:xfrm>
            <a:custGeom>
              <a:avLst/>
              <a:gdLst/>
              <a:ahLst/>
              <a:cxnLst/>
              <a:rect l="l" t="t" r="r" b="b"/>
              <a:pathLst>
                <a:path w="1399168" h="2985580">
                  <a:moveTo>
                    <a:pt x="0" y="0"/>
                  </a:moveTo>
                  <a:lnTo>
                    <a:pt x="1399168" y="0"/>
                  </a:lnTo>
                  <a:lnTo>
                    <a:pt x="1399168" y="2985580"/>
                  </a:lnTo>
                  <a:lnTo>
                    <a:pt x="0" y="2985580"/>
                  </a:lnTo>
                  <a:lnTo>
                    <a:pt x="0" y="0"/>
                  </a:lnTo>
                  <a:close/>
                </a:path>
              </a:pathLst>
            </a:custGeom>
            <a:blipFill>
              <a:blip r:embed="rId4"/>
              <a:stretch>
                <a:fillRect l="-300" t="-7920" r="-300" b="-118217"/>
              </a:stretch>
            </a:blipFill>
          </p:spPr>
        </p:sp>
      </p:grpSp>
      <p:sp>
        <p:nvSpPr>
          <p:cNvPr id="9" name="Freeform 9"/>
          <p:cNvSpPr/>
          <p:nvPr/>
        </p:nvSpPr>
        <p:spPr>
          <a:xfrm rot="-5400000">
            <a:off x="7118668" y="4331528"/>
            <a:ext cx="2279899" cy="1531230"/>
          </a:xfrm>
          <a:custGeom>
            <a:avLst/>
            <a:gdLst/>
            <a:ahLst/>
            <a:cxnLst/>
            <a:rect l="l" t="t" r="r" b="b"/>
            <a:pathLst>
              <a:path w="2279899" h="1531230">
                <a:moveTo>
                  <a:pt x="0" y="0"/>
                </a:moveTo>
                <a:lnTo>
                  <a:pt x="2279900" y="0"/>
                </a:lnTo>
                <a:lnTo>
                  <a:pt x="2279900" y="1531230"/>
                </a:lnTo>
                <a:lnTo>
                  <a:pt x="0" y="153123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1" name="TextBox 11"/>
          <p:cNvSpPr txBox="1"/>
          <p:nvPr/>
        </p:nvSpPr>
        <p:spPr>
          <a:xfrm>
            <a:off x="716182" y="1263814"/>
            <a:ext cx="8481782" cy="966471"/>
          </a:xfrm>
          <a:prstGeom prst="rect">
            <a:avLst/>
          </a:prstGeom>
        </p:spPr>
        <p:txBody>
          <a:bodyPr lIns="0" tIns="0" rIns="0" bIns="0" rtlCol="0" anchor="t">
            <a:spAutoFit/>
          </a:bodyPr>
          <a:lstStyle/>
          <a:p>
            <a:pPr>
              <a:lnSpc>
                <a:spcPts val="7359"/>
              </a:lnSpc>
            </a:pPr>
            <a:r>
              <a:rPr lang="en-US" sz="4599">
                <a:solidFill>
                  <a:srgbClr val="000000"/>
                </a:solidFill>
                <a:latin typeface="Times New Roman Bold"/>
              </a:rPr>
              <a:t>Introduction</a:t>
            </a:r>
          </a:p>
        </p:txBody>
      </p:sp>
      <p:sp>
        <p:nvSpPr>
          <p:cNvPr id="12" name="Freeform 12"/>
          <p:cNvSpPr/>
          <p:nvPr/>
        </p:nvSpPr>
        <p:spPr>
          <a:xfrm rot="-5400000">
            <a:off x="10307567" y="8183856"/>
            <a:ext cx="1285511" cy="863377"/>
          </a:xfrm>
          <a:custGeom>
            <a:avLst/>
            <a:gdLst/>
            <a:ahLst/>
            <a:cxnLst/>
            <a:rect l="l" t="t" r="r" b="b"/>
            <a:pathLst>
              <a:path w="1285511" h="863377">
                <a:moveTo>
                  <a:pt x="0" y="0"/>
                </a:moveTo>
                <a:lnTo>
                  <a:pt x="1285511" y="0"/>
                </a:lnTo>
                <a:lnTo>
                  <a:pt x="1285511" y="863377"/>
                </a:lnTo>
                <a:lnTo>
                  <a:pt x="0" y="863377"/>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3" name="TextBox 13"/>
          <p:cNvSpPr txBox="1"/>
          <p:nvPr/>
        </p:nvSpPr>
        <p:spPr>
          <a:xfrm>
            <a:off x="11532170" y="8503559"/>
            <a:ext cx="1269430" cy="675640"/>
          </a:xfrm>
          <a:prstGeom prst="rect">
            <a:avLst/>
          </a:prstGeom>
        </p:spPr>
        <p:txBody>
          <a:bodyPr wrap="square" lIns="0" tIns="0" rIns="0" bIns="0" rtlCol="0" anchor="t">
            <a:spAutoFit/>
          </a:bodyPr>
          <a:lstStyle/>
          <a:p>
            <a:pPr algn="ctr">
              <a:lnSpc>
                <a:spcPts val="5119"/>
              </a:lnSpc>
              <a:spcBef>
                <a:spcPct val="0"/>
              </a:spcBef>
            </a:pPr>
            <a:r>
              <a:rPr lang="en-US" sz="3199" dirty="0">
                <a:solidFill>
                  <a:srgbClr val="FF3131"/>
                </a:solidFill>
                <a:latin typeface="Times New Roman Bold"/>
              </a:rPr>
              <a:t>-1.9%</a:t>
            </a:r>
          </a:p>
        </p:txBody>
      </p:sp>
      <p:sp>
        <p:nvSpPr>
          <p:cNvPr id="14" name="TextBox 14"/>
          <p:cNvSpPr txBox="1"/>
          <p:nvPr/>
        </p:nvSpPr>
        <p:spPr>
          <a:xfrm>
            <a:off x="11532170" y="7361143"/>
            <a:ext cx="1269430" cy="675640"/>
          </a:xfrm>
          <a:prstGeom prst="rect">
            <a:avLst/>
          </a:prstGeom>
        </p:spPr>
        <p:txBody>
          <a:bodyPr wrap="square" lIns="0" tIns="0" rIns="0" bIns="0" rtlCol="0" anchor="t">
            <a:spAutoFit/>
          </a:bodyPr>
          <a:lstStyle/>
          <a:p>
            <a:pPr algn="ctr">
              <a:lnSpc>
                <a:spcPts val="5119"/>
              </a:lnSpc>
              <a:spcBef>
                <a:spcPct val="0"/>
              </a:spcBef>
            </a:pPr>
            <a:r>
              <a:rPr lang="en-US" sz="3199" dirty="0">
                <a:solidFill>
                  <a:srgbClr val="5E17EB"/>
                </a:solidFill>
                <a:latin typeface="Times New Roman Bold"/>
              </a:rPr>
              <a:t>-8.1%</a:t>
            </a:r>
          </a:p>
        </p:txBody>
      </p:sp>
      <p:sp>
        <p:nvSpPr>
          <p:cNvPr id="15" name="Freeform 15"/>
          <p:cNvSpPr/>
          <p:nvPr/>
        </p:nvSpPr>
        <p:spPr>
          <a:xfrm rot="-5400000">
            <a:off x="10307567" y="7605095"/>
            <a:ext cx="1285511" cy="863377"/>
          </a:xfrm>
          <a:custGeom>
            <a:avLst/>
            <a:gdLst/>
            <a:ahLst/>
            <a:cxnLst/>
            <a:rect l="l" t="t" r="r" b="b"/>
            <a:pathLst>
              <a:path w="1285511" h="863377">
                <a:moveTo>
                  <a:pt x="0" y="0"/>
                </a:moveTo>
                <a:lnTo>
                  <a:pt x="1285511" y="0"/>
                </a:lnTo>
                <a:lnTo>
                  <a:pt x="1285511" y="863377"/>
                </a:lnTo>
                <a:lnTo>
                  <a:pt x="0" y="863377"/>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6" name="TextBox 16"/>
          <p:cNvSpPr txBox="1"/>
          <p:nvPr/>
        </p:nvSpPr>
        <p:spPr>
          <a:xfrm>
            <a:off x="17858510" y="9628667"/>
            <a:ext cx="203299" cy="675640"/>
          </a:xfrm>
          <a:prstGeom prst="rect">
            <a:avLst/>
          </a:prstGeom>
        </p:spPr>
        <p:txBody>
          <a:bodyPr lIns="0" tIns="0" rIns="0" bIns="0" rtlCol="0" anchor="t">
            <a:spAutoFit/>
          </a:bodyPr>
          <a:lstStyle/>
          <a:p>
            <a:pPr algn="ctr">
              <a:lnSpc>
                <a:spcPts val="5120"/>
              </a:lnSpc>
              <a:spcBef>
                <a:spcPct val="0"/>
              </a:spcBef>
            </a:pPr>
            <a:r>
              <a:rPr lang="en-US" sz="3200">
                <a:solidFill>
                  <a:srgbClr val="000000"/>
                </a:solidFill>
                <a:latin typeface="Times New Roman"/>
              </a:rPr>
              <a:t>9</a:t>
            </a:r>
          </a:p>
        </p:txBody>
      </p:sp>
      <p:sp>
        <p:nvSpPr>
          <p:cNvPr id="18" name="Freeform 18"/>
          <p:cNvSpPr/>
          <p:nvPr/>
        </p:nvSpPr>
        <p:spPr>
          <a:xfrm>
            <a:off x="17432625" y="217553"/>
            <a:ext cx="695228" cy="695228"/>
          </a:xfrm>
          <a:custGeom>
            <a:avLst/>
            <a:gdLst/>
            <a:ahLst/>
            <a:cxnLst/>
            <a:rect l="l" t="t" r="r" b="b"/>
            <a:pathLst>
              <a:path w="695228" h="695228">
                <a:moveTo>
                  <a:pt x="0" y="0"/>
                </a:moveTo>
                <a:lnTo>
                  <a:pt x="695228" y="0"/>
                </a:lnTo>
                <a:lnTo>
                  <a:pt x="695228" y="695228"/>
                </a:lnTo>
                <a:lnTo>
                  <a:pt x="0" y="695228"/>
                </a:lnTo>
                <a:lnTo>
                  <a:pt x="0" y="0"/>
                </a:lnTo>
                <a:close/>
              </a:path>
            </a:pathLst>
          </a:custGeom>
          <a:blipFill>
            <a:blip r:embed="rId9"/>
            <a:stretch>
              <a:fillRect/>
            </a:stretch>
          </a:blipFill>
        </p:spPr>
      </p:sp>
      <p:sp>
        <p:nvSpPr>
          <p:cNvPr id="19" name="TextBox 7"/>
          <p:cNvSpPr txBox="1"/>
          <p:nvPr/>
        </p:nvSpPr>
        <p:spPr>
          <a:xfrm>
            <a:off x="716182" y="537497"/>
            <a:ext cx="1569818" cy="371897"/>
          </a:xfrm>
          <a:prstGeom prst="rect">
            <a:avLst/>
          </a:prstGeom>
        </p:spPr>
        <p:txBody>
          <a:bodyPr wrap="square" lIns="0" tIns="0" rIns="0" bIns="0" rtlCol="0" anchor="t">
            <a:spAutoFit/>
          </a:bodyPr>
          <a:lstStyle/>
          <a:p>
            <a:pPr algn="ctr">
              <a:lnSpc>
                <a:spcPts val="2880"/>
              </a:lnSpc>
              <a:spcBef>
                <a:spcPct val="0"/>
              </a:spcBef>
            </a:pPr>
            <a:r>
              <a:rPr lang="en-US" sz="1800" dirty="0">
                <a:solidFill>
                  <a:srgbClr val="000000"/>
                </a:solidFill>
                <a:latin typeface="Times New Roman"/>
              </a:rPr>
              <a:t>2023 - 08 - 24</a:t>
            </a:r>
          </a:p>
        </p:txBody>
      </p:sp>
      <p:sp>
        <p:nvSpPr>
          <p:cNvPr id="20" name="TextBox 8"/>
          <p:cNvSpPr txBox="1"/>
          <p:nvPr/>
        </p:nvSpPr>
        <p:spPr>
          <a:xfrm>
            <a:off x="16581292" y="537497"/>
            <a:ext cx="685800" cy="334066"/>
          </a:xfrm>
          <a:prstGeom prst="rect">
            <a:avLst/>
          </a:prstGeom>
        </p:spPr>
        <p:txBody>
          <a:bodyPr lIns="0" tIns="0" rIns="0" bIns="0" rtlCol="0" anchor="t">
            <a:spAutoFit/>
          </a:bodyPr>
          <a:lstStyle/>
          <a:p>
            <a:pPr algn="ctr">
              <a:lnSpc>
                <a:spcPts val="2880"/>
              </a:lnSpc>
              <a:spcBef>
                <a:spcPct val="0"/>
              </a:spcBef>
            </a:pPr>
            <a:r>
              <a:rPr lang="en-US" sz="1800" dirty="0">
                <a:solidFill>
                  <a:srgbClr val="000000"/>
                </a:solidFill>
                <a:latin typeface="標楷體" panose="03000509000000000000" pitchFamily="65" charset="-120"/>
                <a:ea typeface="標楷體" panose="03000509000000000000" pitchFamily="65" charset="-120"/>
              </a:rPr>
              <a:t>譚丞岡</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TotalTime>
  <Words>2141</Words>
  <Application>Microsoft Office PowerPoint</Application>
  <PresentationFormat>사용자 지정</PresentationFormat>
  <Paragraphs>384</Paragraphs>
  <Slides>37</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37</vt:i4>
      </vt:variant>
    </vt:vector>
  </HeadingPairs>
  <TitlesOfParts>
    <vt:vector size="46" baseType="lpstr">
      <vt:lpstr>Times New Roman</vt:lpstr>
      <vt:lpstr>Poppins Bold</vt:lpstr>
      <vt:lpstr>Arial</vt:lpstr>
      <vt:lpstr>標楷體</vt:lpstr>
      <vt:lpstr>Calibri</vt:lpstr>
      <vt:lpstr>Times New Roman Bold</vt:lpstr>
      <vt:lpstr>Poppins Medium</vt:lpstr>
      <vt:lpstr>맑은 고딕</vt:lpstr>
      <vt:lpstr>Office Theme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Tosca Green Blue Soft Grey Black Minimalist Thesis Research Study Presentation Template</dc:title>
  <dc:creator>譚丞岡</dc:creator>
  <cp:lastModifiedBy>B083040055</cp:lastModifiedBy>
  <cp:revision>10</cp:revision>
  <dcterms:created xsi:type="dcterms:W3CDTF">2006-08-16T00:00:00Z</dcterms:created>
  <dcterms:modified xsi:type="dcterms:W3CDTF">2023-09-25T13:14:00Z</dcterms:modified>
  <dc:identifier>DAFrPcu7lJ4</dc:identifier>
</cp:coreProperties>
</file>